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9" r:id="rId2"/>
    <p:sldMasterId id="2147483785" r:id="rId3"/>
  </p:sldMasterIdLst>
  <p:notesMasterIdLst>
    <p:notesMasterId r:id="rId20"/>
  </p:notesMasterIdLst>
  <p:sldIdLst>
    <p:sldId id="256" r:id="rId4"/>
    <p:sldId id="268" r:id="rId5"/>
    <p:sldId id="269" r:id="rId6"/>
    <p:sldId id="270" r:id="rId7"/>
    <p:sldId id="257" r:id="rId8"/>
    <p:sldId id="258" r:id="rId9"/>
    <p:sldId id="259" r:id="rId10"/>
    <p:sldId id="260" r:id="rId11"/>
    <p:sldId id="261" r:id="rId12"/>
    <p:sldId id="271" r:id="rId13"/>
    <p:sldId id="272" r:id="rId14"/>
    <p:sldId id="265" r:id="rId15"/>
    <p:sldId id="273" r:id="rId16"/>
    <p:sldId id="266" r:id="rId17"/>
    <p:sldId id="263" r:id="rId18"/>
    <p:sldId id="267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8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3A537CDE-F5DB-43E1-A39B-A589410130DC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0751FDA-FBB5-4DCA-A36D-6CE51AA2AA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914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D615-0B6B-4264-93B8-F0FB6C29B8DC}" type="slidenum">
              <a:rPr lang="en-CA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569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751FDA-FBB5-4DCA-A36D-6CE51AA2AA8A}" type="slidenum">
              <a:rPr lang="en-CA" smtClean="0"/>
              <a:pPr>
                <a:defRPr/>
              </a:pPr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7366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751FDA-FBB5-4DCA-A36D-6CE51AA2AA8A}" type="slidenum">
              <a:rPr lang="en-CA" smtClean="0"/>
              <a:pPr>
                <a:defRPr/>
              </a:pPr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1676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C411AF-A128-48B5-B3DD-525526659475}" type="slidenum">
              <a:rPr lang="en-CA">
                <a:latin typeface="Arial" charset="0"/>
                <a:cs typeface="Arial" charset="0"/>
              </a:rPr>
              <a:pPr/>
              <a:t>12</a:t>
            </a:fld>
            <a:endParaRPr lang="en-CA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31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C411AF-A128-48B5-B3DD-525526659475}" type="slidenum">
              <a:rPr lang="en-CA">
                <a:latin typeface="Arial" charset="0"/>
                <a:cs typeface="Arial" charset="0"/>
              </a:rPr>
              <a:pPr/>
              <a:t>13</a:t>
            </a:fld>
            <a:endParaRPr lang="en-CA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432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390DB8-DE34-4D60-B798-48FC22C80D9D}" type="slidenum">
              <a:rPr lang="en-CA">
                <a:latin typeface="Arial" charset="0"/>
                <a:cs typeface="Arial" charset="0"/>
              </a:rPr>
              <a:pPr/>
              <a:t>14</a:t>
            </a:fld>
            <a:endParaRPr lang="en-CA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249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8E9192-CF47-4C73-BA8C-A2C77A19E2B8}" type="slidenum">
              <a:rPr lang="en-CA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4674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DA6EC0-E1B8-46CC-8D06-DB93D6F29928}" type="slidenum">
              <a:rPr lang="en-CA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587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7542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740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8376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6A4FB4-8129-4041-81CC-E4B9D981EED7}" type="slidenum">
              <a:rPr lang="en-CA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346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885402-2B29-4909-8502-1D93BD87F360}" type="slidenum">
              <a:rPr lang="en-CA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929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6D4AAF-A2FE-4339-8853-8B0B4655F3B9}" type="slidenum">
              <a:rPr lang="en-CA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541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590D42-51BE-41AA-840B-BFA1E68924D8}" type="slidenum">
              <a:rPr lang="en-CA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6943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C25715-1828-443C-BC2E-5A5643CF70BB}" type="slidenum">
              <a:rPr lang="en-CA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6859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E3DFDF-4DEF-4C89-B4AC-83D699F6580B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4DF7D4-237F-4BA4-AA8C-6146413F0B6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6338C-C475-40C2-93FB-E07F9D645930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7F29A-112E-4F34-8F7A-D356402297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161AB-B31B-4FC5-9DE5-A9121CC1950D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E057-7218-4E8A-B08C-01C58CBB85E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96EBF-25C2-403D-9C49-7AFCAC17C414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B4290-FA41-4145-BA12-5F028821D87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BDE01-8239-46B5-8276-48933F11E666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CB62B-E529-4132-B87F-A1241448DA6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A258F-3669-4839-88B3-D60AFCA000F9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87E8-A3AB-467B-9A69-5AAF04A41A1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97915-6BD7-46C0-8451-2939A6D72519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23DA1-75B3-4D0B-AAF0-C57CB36152E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BB-E65D-47FD-A50E-F2AFAB296DCF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C25BE-33BF-4E0E-B6F2-355347C56A4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7A03-761B-47DA-8DBC-31314AD4FA80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5120C-19A0-49E1-8E6F-452B81606B3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F0F5F-7909-44AF-B9B1-4F68427F0C5C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A5ABF-4FFE-4790-B40D-996BF869A77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B198A-39B7-4C43-8A1B-4CC812CA1C91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D1855-C539-4FEB-A07F-114EE87AAF7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969A-F7D1-4378-9CB0-21301BC8D656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0F043-C9E9-4CCC-A6B6-E6A9CF21132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FEBA-C296-485F-ADE2-B9553DFB68B6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3A70B-FED8-4A51-9447-1FDD229ECA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02D37-E7C2-4739-91C5-49109EAA00DF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8AA5A-39FE-4EA5-B79C-2540B3FBA12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2A43F-A276-4AE6-B103-02CFAD3CA8F3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B8092-F705-4C66-B0F7-21DE60BB860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A470B-7D47-4156-A034-02312A49EE4B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EC0AF-D8C7-41D6-A4F8-FB0078A800F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D1638E-9736-40A6-846E-341DA8E20D46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183F9F-8D46-4CAB-9C25-216198A716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54CC9-1C2F-4CBB-86DA-550616BB2A30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3950A-6219-482C-93D9-11FC50E2C17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0685-9B46-49DF-BEAB-41FB29CDD25A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C8AA1-5CB1-4952-85A2-AC39DB07CB7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C0EE6-376D-467B-B35B-C7B642B8001B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582C8-8646-405D-BFEA-6C6905F9333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2143B01-BE1B-428C-B7F4-ACB5055CBEF4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B039EA-2285-4588-8790-C13D34EC77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CA264-A2D9-4AC3-98DD-E58437E2B273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9854F-BF86-415D-BFF8-D0DE8C8BAA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DE4F8E-0316-41CB-8089-4B99EB262547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D6558B-1933-4115-8BA4-B4ACBBB37DD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622B91-8A69-41A3-9454-89202038B3ED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018C82-4CDB-473D-B851-30DEB38459A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49835A-AAF5-4599-B2B8-3C8C74760463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48DDAE-E537-4E8E-B8CF-5F642920F82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A2135-8E49-4858-8A11-17AA0B8E3F1D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6089E-7A20-4893-B9E1-1E9E246B656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72E76-E323-4D55-B281-F5367F07FECE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0C441-B89E-4F36-95E4-7E9F990239A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DEF2-F697-49AE-9B3D-DC2192D57FC8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90B66-7861-4A2C-9B69-2EA1CAA8048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4B4B4F-9B29-4C46-BF98-9F256C35821B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385745-D5CD-437F-ACF8-BE07C8A4416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BB6E9-D115-4C9D-B5A8-66BFCE6D4D8C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D5D9-C2BA-410F-B71E-7A29E933F6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3F8930-3BE0-408B-BAF7-550B37CCD5D0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DE78C8-7E92-44CD-8287-4EDAEBD29BA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D60541-B691-4CCA-9A74-23D17ED5C663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8788E3-6663-435E-88B3-8CA69A03772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>
              <a:latin typeface="Gill Sans MT" pitchFamily="34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DDBA78-469D-4512-BA39-B031A933E997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1D262F-D8FB-4673-9A94-BF1AB8C842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225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fld id="{C223FAAE-C2A7-42C4-967A-0584720835DB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fld id="{7299A5EE-3195-424A-BAB2-ED500DA91D3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09" r:id="rId2"/>
    <p:sldLayoutId id="2147483831" r:id="rId3"/>
    <p:sldLayoutId id="2147483810" r:id="rId4"/>
    <p:sldLayoutId id="2147483832" r:id="rId5"/>
    <p:sldLayoutId id="2147483811" r:id="rId6"/>
    <p:sldLayoutId id="2147483833" r:id="rId7"/>
    <p:sldLayoutId id="2147483834" r:id="rId8"/>
    <p:sldLayoutId id="2147483835" r:id="rId9"/>
    <p:sldLayoutId id="2147483812" r:id="rId10"/>
    <p:sldLayoutId id="21474838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825672D-B0FE-4A86-B0B2-8D6003EFBAA9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DEDA1CE-8660-460D-83A2-6076480DFF4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26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AF08B29-D22D-49CD-8BAC-6E08D23E053E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C3417B3-E3F9-42E2-9595-80DF8D06D61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25" r:id="rId4"/>
    <p:sldLayoutId id="2147483826" r:id="rId5"/>
    <p:sldLayoutId id="2147483839" r:id="rId6"/>
    <p:sldLayoutId id="2147483827" r:id="rId7"/>
    <p:sldLayoutId id="2147483840" r:id="rId8"/>
    <p:sldLayoutId id="2147483841" r:id="rId9"/>
    <p:sldLayoutId id="2147483828" r:id="rId10"/>
    <p:sldLayoutId id="214748382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91.wmf"/><Relationship Id="rId18" Type="http://schemas.openxmlformats.org/officeDocument/2006/relationships/oleObject" Target="../embeddings/oleObject95.bin"/><Relationship Id="rId26" Type="http://schemas.openxmlformats.org/officeDocument/2006/relationships/oleObject" Target="../embeddings/oleObject99.bin"/><Relationship Id="rId3" Type="http://schemas.openxmlformats.org/officeDocument/2006/relationships/image" Target="../media/image86.png"/><Relationship Id="rId21" Type="http://schemas.openxmlformats.org/officeDocument/2006/relationships/image" Target="../media/image95.wmf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93.wmf"/><Relationship Id="rId25" Type="http://schemas.openxmlformats.org/officeDocument/2006/relationships/image" Target="../media/image97.wmf"/><Relationship Id="rId2" Type="http://schemas.openxmlformats.org/officeDocument/2006/relationships/notesSlide" Target="../notesSlides/notesSlide10.xml"/><Relationship Id="rId16" Type="http://schemas.openxmlformats.org/officeDocument/2006/relationships/oleObject" Target="../embeddings/oleObject94.bin"/><Relationship Id="rId20" Type="http://schemas.openxmlformats.org/officeDocument/2006/relationships/oleObject" Target="../embeddings/oleObject96.bin"/><Relationship Id="rId29" Type="http://schemas.openxmlformats.org/officeDocument/2006/relationships/image" Target="../media/image99.wmf"/><Relationship Id="rId1" Type="http://schemas.openxmlformats.org/officeDocument/2006/relationships/slideLayout" Target="../slideLayouts/slideLayout24.x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90.wmf"/><Relationship Id="rId24" Type="http://schemas.openxmlformats.org/officeDocument/2006/relationships/oleObject" Target="../embeddings/oleObject98.bin"/><Relationship Id="rId32" Type="http://schemas.openxmlformats.org/officeDocument/2006/relationships/oleObject" Target="../embeddings/oleObject102.bin"/><Relationship Id="rId5" Type="http://schemas.openxmlformats.org/officeDocument/2006/relationships/image" Target="../media/image87.wmf"/><Relationship Id="rId15" Type="http://schemas.openxmlformats.org/officeDocument/2006/relationships/image" Target="../media/image92.wmf"/><Relationship Id="rId23" Type="http://schemas.openxmlformats.org/officeDocument/2006/relationships/image" Target="../media/image96.wmf"/><Relationship Id="rId28" Type="http://schemas.openxmlformats.org/officeDocument/2006/relationships/oleObject" Target="../embeddings/oleObject100.bin"/><Relationship Id="rId10" Type="http://schemas.openxmlformats.org/officeDocument/2006/relationships/oleObject" Target="../embeddings/oleObject91.bin"/><Relationship Id="rId19" Type="http://schemas.openxmlformats.org/officeDocument/2006/relationships/image" Target="../media/image94.wmf"/><Relationship Id="rId31" Type="http://schemas.openxmlformats.org/officeDocument/2006/relationships/image" Target="../media/image100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93.bin"/><Relationship Id="rId22" Type="http://schemas.openxmlformats.org/officeDocument/2006/relationships/oleObject" Target="../embeddings/oleObject97.bin"/><Relationship Id="rId27" Type="http://schemas.openxmlformats.org/officeDocument/2006/relationships/image" Target="../media/image98.wmf"/><Relationship Id="rId30" Type="http://schemas.openxmlformats.org/officeDocument/2006/relationships/oleObject" Target="../embeddings/oleObject101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8.bin"/><Relationship Id="rId18" Type="http://schemas.openxmlformats.org/officeDocument/2006/relationships/image" Target="../media/image108.wmf"/><Relationship Id="rId26" Type="http://schemas.openxmlformats.org/officeDocument/2006/relationships/image" Target="../media/image112.wmf"/><Relationship Id="rId39" Type="http://schemas.openxmlformats.org/officeDocument/2006/relationships/oleObject" Target="../embeddings/oleObject121.bin"/><Relationship Id="rId3" Type="http://schemas.openxmlformats.org/officeDocument/2006/relationships/oleObject" Target="../embeddings/oleObject103.bin"/><Relationship Id="rId21" Type="http://schemas.openxmlformats.org/officeDocument/2006/relationships/oleObject" Target="../embeddings/oleObject112.bin"/><Relationship Id="rId34" Type="http://schemas.openxmlformats.org/officeDocument/2006/relationships/image" Target="../media/image116.wmf"/><Relationship Id="rId42" Type="http://schemas.openxmlformats.org/officeDocument/2006/relationships/image" Target="../media/image120.wmf"/><Relationship Id="rId47" Type="http://schemas.openxmlformats.org/officeDocument/2006/relationships/oleObject" Target="../embeddings/oleObject125.bin"/><Relationship Id="rId50" Type="http://schemas.openxmlformats.org/officeDocument/2006/relationships/image" Target="../media/image124.wmf"/><Relationship Id="rId7" Type="http://schemas.openxmlformats.org/officeDocument/2006/relationships/oleObject" Target="../embeddings/oleObject105.bin"/><Relationship Id="rId12" Type="http://schemas.openxmlformats.org/officeDocument/2006/relationships/image" Target="../media/image105.wmf"/><Relationship Id="rId17" Type="http://schemas.openxmlformats.org/officeDocument/2006/relationships/oleObject" Target="../embeddings/oleObject110.bin"/><Relationship Id="rId25" Type="http://schemas.openxmlformats.org/officeDocument/2006/relationships/oleObject" Target="../embeddings/oleObject114.bin"/><Relationship Id="rId33" Type="http://schemas.openxmlformats.org/officeDocument/2006/relationships/oleObject" Target="../embeddings/oleObject118.bin"/><Relationship Id="rId38" Type="http://schemas.openxmlformats.org/officeDocument/2006/relationships/image" Target="../media/image118.wmf"/><Relationship Id="rId46" Type="http://schemas.openxmlformats.org/officeDocument/2006/relationships/image" Target="../media/image122.wmf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107.wmf"/><Relationship Id="rId20" Type="http://schemas.openxmlformats.org/officeDocument/2006/relationships/image" Target="../media/image109.wmf"/><Relationship Id="rId29" Type="http://schemas.openxmlformats.org/officeDocument/2006/relationships/oleObject" Target="../embeddings/oleObject116.bin"/><Relationship Id="rId41" Type="http://schemas.openxmlformats.org/officeDocument/2006/relationships/oleObject" Target="../embeddings/oleObject122.bin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107.bin"/><Relationship Id="rId24" Type="http://schemas.openxmlformats.org/officeDocument/2006/relationships/image" Target="../media/image111.wmf"/><Relationship Id="rId32" Type="http://schemas.openxmlformats.org/officeDocument/2006/relationships/image" Target="../media/image115.wmf"/><Relationship Id="rId37" Type="http://schemas.openxmlformats.org/officeDocument/2006/relationships/oleObject" Target="../embeddings/oleObject120.bin"/><Relationship Id="rId40" Type="http://schemas.openxmlformats.org/officeDocument/2006/relationships/image" Target="../media/image119.wmf"/><Relationship Id="rId45" Type="http://schemas.openxmlformats.org/officeDocument/2006/relationships/oleObject" Target="../embeddings/oleObject124.bin"/><Relationship Id="rId5" Type="http://schemas.openxmlformats.org/officeDocument/2006/relationships/oleObject" Target="../embeddings/oleObject104.bin"/><Relationship Id="rId15" Type="http://schemas.openxmlformats.org/officeDocument/2006/relationships/oleObject" Target="../embeddings/oleObject109.bin"/><Relationship Id="rId23" Type="http://schemas.openxmlformats.org/officeDocument/2006/relationships/oleObject" Target="../embeddings/oleObject113.bin"/><Relationship Id="rId28" Type="http://schemas.openxmlformats.org/officeDocument/2006/relationships/image" Target="../media/image113.wmf"/><Relationship Id="rId36" Type="http://schemas.openxmlformats.org/officeDocument/2006/relationships/image" Target="../media/image117.wmf"/><Relationship Id="rId49" Type="http://schemas.openxmlformats.org/officeDocument/2006/relationships/oleObject" Target="../embeddings/oleObject126.bin"/><Relationship Id="rId10" Type="http://schemas.openxmlformats.org/officeDocument/2006/relationships/image" Target="../media/image104.wmf"/><Relationship Id="rId19" Type="http://schemas.openxmlformats.org/officeDocument/2006/relationships/oleObject" Target="../embeddings/oleObject111.bin"/><Relationship Id="rId31" Type="http://schemas.openxmlformats.org/officeDocument/2006/relationships/oleObject" Target="../embeddings/oleObject117.bin"/><Relationship Id="rId44" Type="http://schemas.openxmlformats.org/officeDocument/2006/relationships/image" Target="../media/image121.wmf"/><Relationship Id="rId4" Type="http://schemas.openxmlformats.org/officeDocument/2006/relationships/image" Target="../media/image101.wmf"/><Relationship Id="rId9" Type="http://schemas.openxmlformats.org/officeDocument/2006/relationships/oleObject" Target="../embeddings/oleObject106.bin"/><Relationship Id="rId14" Type="http://schemas.openxmlformats.org/officeDocument/2006/relationships/image" Target="../media/image106.wmf"/><Relationship Id="rId22" Type="http://schemas.openxmlformats.org/officeDocument/2006/relationships/image" Target="../media/image110.wmf"/><Relationship Id="rId27" Type="http://schemas.openxmlformats.org/officeDocument/2006/relationships/oleObject" Target="../embeddings/oleObject115.bin"/><Relationship Id="rId30" Type="http://schemas.openxmlformats.org/officeDocument/2006/relationships/image" Target="../media/image114.wmf"/><Relationship Id="rId35" Type="http://schemas.openxmlformats.org/officeDocument/2006/relationships/oleObject" Target="../embeddings/oleObject119.bin"/><Relationship Id="rId43" Type="http://schemas.openxmlformats.org/officeDocument/2006/relationships/oleObject" Target="../embeddings/oleObject123.bin"/><Relationship Id="rId48" Type="http://schemas.openxmlformats.org/officeDocument/2006/relationships/image" Target="../media/image123.wmf"/><Relationship Id="rId8" Type="http://schemas.openxmlformats.org/officeDocument/2006/relationships/image" Target="../media/image10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13" Type="http://schemas.openxmlformats.org/officeDocument/2006/relationships/image" Target="../media/image129.wmf"/><Relationship Id="rId18" Type="http://schemas.openxmlformats.org/officeDocument/2006/relationships/oleObject" Target="../embeddings/oleObject134.bin"/><Relationship Id="rId3" Type="http://schemas.openxmlformats.org/officeDocument/2006/relationships/oleObject" Target="../embeddings/oleObject127.bin"/><Relationship Id="rId7" Type="http://schemas.openxmlformats.org/officeDocument/2006/relationships/image" Target="../media/image126.wmf"/><Relationship Id="rId12" Type="http://schemas.openxmlformats.org/officeDocument/2006/relationships/oleObject" Target="../embeddings/oleObject131.bin"/><Relationship Id="rId17" Type="http://schemas.openxmlformats.org/officeDocument/2006/relationships/image" Target="../media/image131.wmf"/><Relationship Id="rId2" Type="http://schemas.openxmlformats.org/officeDocument/2006/relationships/notesSlide" Target="../notesSlides/notesSlide12.xml"/><Relationship Id="rId16" Type="http://schemas.openxmlformats.org/officeDocument/2006/relationships/oleObject" Target="../embeddings/oleObject133.bin"/><Relationship Id="rId1" Type="http://schemas.openxmlformats.org/officeDocument/2006/relationships/slideLayout" Target="../slideLayouts/slideLayout24.xml"/><Relationship Id="rId6" Type="http://schemas.openxmlformats.org/officeDocument/2006/relationships/oleObject" Target="../embeddings/oleObject128.bin"/><Relationship Id="rId11" Type="http://schemas.openxmlformats.org/officeDocument/2006/relationships/image" Target="../media/image128.wmf"/><Relationship Id="rId5" Type="http://schemas.openxmlformats.org/officeDocument/2006/relationships/hyperlink" Target="http://www.bcmath.ca/" TargetMode="External"/><Relationship Id="rId15" Type="http://schemas.openxmlformats.org/officeDocument/2006/relationships/image" Target="../media/image130.wmf"/><Relationship Id="rId10" Type="http://schemas.openxmlformats.org/officeDocument/2006/relationships/oleObject" Target="../embeddings/oleObject130.bin"/><Relationship Id="rId19" Type="http://schemas.openxmlformats.org/officeDocument/2006/relationships/image" Target="../media/image132.wmf"/><Relationship Id="rId4" Type="http://schemas.openxmlformats.org/officeDocument/2006/relationships/image" Target="../media/image125.wmf"/><Relationship Id="rId9" Type="http://schemas.openxmlformats.org/officeDocument/2006/relationships/image" Target="../media/image127.wmf"/><Relationship Id="rId14" Type="http://schemas.openxmlformats.org/officeDocument/2006/relationships/oleObject" Target="../embeddings/oleObject13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wmf"/><Relationship Id="rId13" Type="http://schemas.openxmlformats.org/officeDocument/2006/relationships/oleObject" Target="../embeddings/oleObject140.bin"/><Relationship Id="rId18" Type="http://schemas.openxmlformats.org/officeDocument/2006/relationships/image" Target="../media/image139.wmf"/><Relationship Id="rId26" Type="http://schemas.openxmlformats.org/officeDocument/2006/relationships/image" Target="../media/image143.wmf"/><Relationship Id="rId39" Type="http://schemas.openxmlformats.org/officeDocument/2006/relationships/hyperlink" Target="http://www.bcmath.ca/" TargetMode="External"/><Relationship Id="rId3" Type="http://schemas.openxmlformats.org/officeDocument/2006/relationships/oleObject" Target="../embeddings/oleObject135.bin"/><Relationship Id="rId21" Type="http://schemas.openxmlformats.org/officeDocument/2006/relationships/oleObject" Target="../embeddings/oleObject144.bin"/><Relationship Id="rId34" Type="http://schemas.openxmlformats.org/officeDocument/2006/relationships/image" Target="../media/image147.wmf"/><Relationship Id="rId7" Type="http://schemas.openxmlformats.org/officeDocument/2006/relationships/oleObject" Target="../embeddings/oleObject137.bin"/><Relationship Id="rId12" Type="http://schemas.openxmlformats.org/officeDocument/2006/relationships/image" Target="../media/image136.wmf"/><Relationship Id="rId17" Type="http://schemas.openxmlformats.org/officeDocument/2006/relationships/oleObject" Target="../embeddings/oleObject142.bin"/><Relationship Id="rId25" Type="http://schemas.openxmlformats.org/officeDocument/2006/relationships/oleObject" Target="../embeddings/oleObject146.bin"/><Relationship Id="rId33" Type="http://schemas.openxmlformats.org/officeDocument/2006/relationships/oleObject" Target="../embeddings/oleObject150.bin"/><Relationship Id="rId38" Type="http://schemas.openxmlformats.org/officeDocument/2006/relationships/image" Target="../media/image149.wmf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38.wmf"/><Relationship Id="rId20" Type="http://schemas.openxmlformats.org/officeDocument/2006/relationships/image" Target="../media/image140.wmf"/><Relationship Id="rId29" Type="http://schemas.openxmlformats.org/officeDocument/2006/relationships/oleObject" Target="../embeddings/oleObject148.bin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3.wmf"/><Relationship Id="rId11" Type="http://schemas.openxmlformats.org/officeDocument/2006/relationships/oleObject" Target="../embeddings/oleObject139.bin"/><Relationship Id="rId24" Type="http://schemas.openxmlformats.org/officeDocument/2006/relationships/image" Target="../media/image142.wmf"/><Relationship Id="rId32" Type="http://schemas.openxmlformats.org/officeDocument/2006/relationships/image" Target="../media/image146.wmf"/><Relationship Id="rId37" Type="http://schemas.openxmlformats.org/officeDocument/2006/relationships/oleObject" Target="../embeddings/oleObject152.bin"/><Relationship Id="rId5" Type="http://schemas.openxmlformats.org/officeDocument/2006/relationships/oleObject" Target="../embeddings/oleObject136.bin"/><Relationship Id="rId15" Type="http://schemas.openxmlformats.org/officeDocument/2006/relationships/oleObject" Target="../embeddings/oleObject141.bin"/><Relationship Id="rId23" Type="http://schemas.openxmlformats.org/officeDocument/2006/relationships/oleObject" Target="../embeddings/oleObject145.bin"/><Relationship Id="rId28" Type="http://schemas.openxmlformats.org/officeDocument/2006/relationships/image" Target="../media/image144.wmf"/><Relationship Id="rId36" Type="http://schemas.openxmlformats.org/officeDocument/2006/relationships/image" Target="../media/image148.wmf"/><Relationship Id="rId10" Type="http://schemas.openxmlformats.org/officeDocument/2006/relationships/image" Target="../media/image135.wmf"/><Relationship Id="rId19" Type="http://schemas.openxmlformats.org/officeDocument/2006/relationships/oleObject" Target="../embeddings/oleObject143.bin"/><Relationship Id="rId31" Type="http://schemas.openxmlformats.org/officeDocument/2006/relationships/oleObject" Target="../embeddings/oleObject149.bin"/><Relationship Id="rId4" Type="http://schemas.openxmlformats.org/officeDocument/2006/relationships/image" Target="../media/image125.wmf"/><Relationship Id="rId9" Type="http://schemas.openxmlformats.org/officeDocument/2006/relationships/oleObject" Target="../embeddings/oleObject138.bin"/><Relationship Id="rId14" Type="http://schemas.openxmlformats.org/officeDocument/2006/relationships/image" Target="../media/image137.wmf"/><Relationship Id="rId22" Type="http://schemas.openxmlformats.org/officeDocument/2006/relationships/image" Target="../media/image141.wmf"/><Relationship Id="rId27" Type="http://schemas.openxmlformats.org/officeDocument/2006/relationships/oleObject" Target="../embeddings/oleObject147.bin"/><Relationship Id="rId30" Type="http://schemas.openxmlformats.org/officeDocument/2006/relationships/image" Target="../media/image145.wmf"/><Relationship Id="rId35" Type="http://schemas.openxmlformats.org/officeDocument/2006/relationships/oleObject" Target="../embeddings/oleObject15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13" Type="http://schemas.openxmlformats.org/officeDocument/2006/relationships/oleObject" Target="../embeddings/oleObject158.bin"/><Relationship Id="rId18" Type="http://schemas.openxmlformats.org/officeDocument/2006/relationships/image" Target="../media/image157.wmf"/><Relationship Id="rId26" Type="http://schemas.openxmlformats.org/officeDocument/2006/relationships/image" Target="../media/image161.wmf"/><Relationship Id="rId3" Type="http://schemas.openxmlformats.org/officeDocument/2006/relationships/oleObject" Target="../embeddings/oleObject153.bin"/><Relationship Id="rId21" Type="http://schemas.openxmlformats.org/officeDocument/2006/relationships/oleObject" Target="../embeddings/oleObject162.bin"/><Relationship Id="rId7" Type="http://schemas.openxmlformats.org/officeDocument/2006/relationships/oleObject" Target="../embeddings/oleObject155.bin"/><Relationship Id="rId12" Type="http://schemas.openxmlformats.org/officeDocument/2006/relationships/image" Target="../media/image154.wmf"/><Relationship Id="rId17" Type="http://schemas.openxmlformats.org/officeDocument/2006/relationships/oleObject" Target="../embeddings/oleObject160.bin"/><Relationship Id="rId25" Type="http://schemas.openxmlformats.org/officeDocument/2006/relationships/oleObject" Target="../embeddings/oleObject164.bin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56.wmf"/><Relationship Id="rId20" Type="http://schemas.openxmlformats.org/officeDocument/2006/relationships/image" Target="../media/image158.wmf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51.wmf"/><Relationship Id="rId11" Type="http://schemas.openxmlformats.org/officeDocument/2006/relationships/oleObject" Target="../embeddings/oleObject157.bin"/><Relationship Id="rId24" Type="http://schemas.openxmlformats.org/officeDocument/2006/relationships/image" Target="../media/image160.wmf"/><Relationship Id="rId5" Type="http://schemas.openxmlformats.org/officeDocument/2006/relationships/oleObject" Target="../embeddings/oleObject154.bin"/><Relationship Id="rId15" Type="http://schemas.openxmlformats.org/officeDocument/2006/relationships/oleObject" Target="../embeddings/oleObject159.bin"/><Relationship Id="rId23" Type="http://schemas.openxmlformats.org/officeDocument/2006/relationships/oleObject" Target="../embeddings/oleObject163.bin"/><Relationship Id="rId10" Type="http://schemas.openxmlformats.org/officeDocument/2006/relationships/image" Target="../media/image153.wmf"/><Relationship Id="rId19" Type="http://schemas.openxmlformats.org/officeDocument/2006/relationships/oleObject" Target="../embeddings/oleObject161.bin"/><Relationship Id="rId4" Type="http://schemas.openxmlformats.org/officeDocument/2006/relationships/image" Target="../media/image150.wmf"/><Relationship Id="rId9" Type="http://schemas.openxmlformats.org/officeDocument/2006/relationships/oleObject" Target="../embeddings/oleObject156.bin"/><Relationship Id="rId14" Type="http://schemas.openxmlformats.org/officeDocument/2006/relationships/image" Target="../media/image155.wmf"/><Relationship Id="rId22" Type="http://schemas.openxmlformats.org/officeDocument/2006/relationships/image" Target="../media/image159.wmf"/><Relationship Id="rId27" Type="http://schemas.openxmlformats.org/officeDocument/2006/relationships/hyperlink" Target="http://www.bcmath.ca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13" Type="http://schemas.openxmlformats.org/officeDocument/2006/relationships/oleObject" Target="../embeddings/oleObject170.bin"/><Relationship Id="rId18" Type="http://schemas.openxmlformats.org/officeDocument/2006/relationships/image" Target="../media/image168.wmf"/><Relationship Id="rId26" Type="http://schemas.openxmlformats.org/officeDocument/2006/relationships/image" Target="../media/image172.wmf"/><Relationship Id="rId3" Type="http://schemas.openxmlformats.org/officeDocument/2006/relationships/oleObject" Target="../embeddings/oleObject165.bin"/><Relationship Id="rId21" Type="http://schemas.openxmlformats.org/officeDocument/2006/relationships/oleObject" Target="../embeddings/oleObject174.bin"/><Relationship Id="rId7" Type="http://schemas.openxmlformats.org/officeDocument/2006/relationships/oleObject" Target="../embeddings/oleObject167.bin"/><Relationship Id="rId12" Type="http://schemas.openxmlformats.org/officeDocument/2006/relationships/image" Target="../media/image165.wmf"/><Relationship Id="rId17" Type="http://schemas.openxmlformats.org/officeDocument/2006/relationships/oleObject" Target="../embeddings/oleObject172.bin"/><Relationship Id="rId25" Type="http://schemas.openxmlformats.org/officeDocument/2006/relationships/oleObject" Target="../embeddings/oleObject176.bin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67.wmf"/><Relationship Id="rId20" Type="http://schemas.openxmlformats.org/officeDocument/2006/relationships/image" Target="../media/image169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2.wmf"/><Relationship Id="rId11" Type="http://schemas.openxmlformats.org/officeDocument/2006/relationships/oleObject" Target="../embeddings/oleObject169.bin"/><Relationship Id="rId24" Type="http://schemas.openxmlformats.org/officeDocument/2006/relationships/image" Target="../media/image171.wmf"/><Relationship Id="rId5" Type="http://schemas.openxmlformats.org/officeDocument/2006/relationships/oleObject" Target="../embeddings/oleObject166.bin"/><Relationship Id="rId15" Type="http://schemas.openxmlformats.org/officeDocument/2006/relationships/oleObject" Target="../embeddings/oleObject171.bin"/><Relationship Id="rId23" Type="http://schemas.openxmlformats.org/officeDocument/2006/relationships/oleObject" Target="../embeddings/oleObject175.bin"/><Relationship Id="rId28" Type="http://schemas.openxmlformats.org/officeDocument/2006/relationships/image" Target="../media/image173.wmf"/><Relationship Id="rId10" Type="http://schemas.openxmlformats.org/officeDocument/2006/relationships/image" Target="../media/image164.wmf"/><Relationship Id="rId19" Type="http://schemas.openxmlformats.org/officeDocument/2006/relationships/oleObject" Target="../embeddings/oleObject173.bin"/><Relationship Id="rId4" Type="http://schemas.openxmlformats.org/officeDocument/2006/relationships/image" Target="../media/image50.wmf"/><Relationship Id="rId9" Type="http://schemas.openxmlformats.org/officeDocument/2006/relationships/oleObject" Target="../embeddings/oleObject168.bin"/><Relationship Id="rId14" Type="http://schemas.openxmlformats.org/officeDocument/2006/relationships/image" Target="../media/image166.wmf"/><Relationship Id="rId22" Type="http://schemas.openxmlformats.org/officeDocument/2006/relationships/image" Target="../media/image170.wmf"/><Relationship Id="rId27" Type="http://schemas.openxmlformats.org/officeDocument/2006/relationships/oleObject" Target="../embeddings/oleObject17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5.bin"/><Relationship Id="rId18" Type="http://schemas.openxmlformats.org/officeDocument/2006/relationships/oleObject" Target="../embeddings/oleObject18.bin"/><Relationship Id="rId26" Type="http://schemas.openxmlformats.org/officeDocument/2006/relationships/oleObject" Target="../embeddings/oleObject24.bin"/><Relationship Id="rId39" Type="http://schemas.openxmlformats.org/officeDocument/2006/relationships/image" Target="../media/image27.wmf"/><Relationship Id="rId21" Type="http://schemas.openxmlformats.org/officeDocument/2006/relationships/oleObject" Target="../embeddings/oleObject21.bin"/><Relationship Id="rId34" Type="http://schemas.openxmlformats.org/officeDocument/2006/relationships/oleObject" Target="../embeddings/oleObject28.bin"/><Relationship Id="rId42" Type="http://schemas.openxmlformats.org/officeDocument/2006/relationships/oleObject" Target="../embeddings/oleObject32.bin"/><Relationship Id="rId47" Type="http://schemas.openxmlformats.org/officeDocument/2006/relationships/image" Target="../media/image31.wmf"/><Relationship Id="rId50" Type="http://schemas.openxmlformats.org/officeDocument/2006/relationships/oleObject" Target="../embeddings/oleObject36.bin"/><Relationship Id="rId55" Type="http://schemas.openxmlformats.org/officeDocument/2006/relationships/image" Target="../media/image35.wmf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7.bin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38" Type="http://schemas.openxmlformats.org/officeDocument/2006/relationships/oleObject" Target="../embeddings/oleObject30.bin"/><Relationship Id="rId46" Type="http://schemas.openxmlformats.org/officeDocument/2006/relationships/oleObject" Target="../embeddings/oleObject34.bin"/><Relationship Id="rId59" Type="http://schemas.openxmlformats.org/officeDocument/2006/relationships/image" Target="../media/image37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8.wmf"/><Relationship Id="rId20" Type="http://schemas.openxmlformats.org/officeDocument/2006/relationships/oleObject" Target="../embeddings/oleObject20.bin"/><Relationship Id="rId29" Type="http://schemas.openxmlformats.org/officeDocument/2006/relationships/image" Target="../media/image22.wmf"/><Relationship Id="rId41" Type="http://schemas.openxmlformats.org/officeDocument/2006/relationships/image" Target="../media/image28.wmf"/><Relationship Id="rId54" Type="http://schemas.openxmlformats.org/officeDocument/2006/relationships/oleObject" Target="../embeddings/oleObject38.bin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4.bin"/><Relationship Id="rId24" Type="http://schemas.openxmlformats.org/officeDocument/2006/relationships/oleObject" Target="../embeddings/oleObject23.bin"/><Relationship Id="rId32" Type="http://schemas.openxmlformats.org/officeDocument/2006/relationships/oleObject" Target="../embeddings/oleObject27.bin"/><Relationship Id="rId37" Type="http://schemas.openxmlformats.org/officeDocument/2006/relationships/image" Target="../media/image26.wmf"/><Relationship Id="rId40" Type="http://schemas.openxmlformats.org/officeDocument/2006/relationships/oleObject" Target="../embeddings/oleObject31.bin"/><Relationship Id="rId45" Type="http://schemas.openxmlformats.org/officeDocument/2006/relationships/image" Target="../media/image30.wmf"/><Relationship Id="rId53" Type="http://schemas.openxmlformats.org/officeDocument/2006/relationships/image" Target="../media/image34.wmf"/><Relationship Id="rId58" Type="http://schemas.openxmlformats.org/officeDocument/2006/relationships/oleObject" Target="../embeddings/oleObject40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25.bin"/><Relationship Id="rId36" Type="http://schemas.openxmlformats.org/officeDocument/2006/relationships/oleObject" Target="../embeddings/oleObject29.bin"/><Relationship Id="rId49" Type="http://schemas.openxmlformats.org/officeDocument/2006/relationships/image" Target="../media/image32.wmf"/><Relationship Id="rId57" Type="http://schemas.openxmlformats.org/officeDocument/2006/relationships/image" Target="../media/image36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9.bin"/><Relationship Id="rId31" Type="http://schemas.openxmlformats.org/officeDocument/2006/relationships/image" Target="../media/image23.wmf"/><Relationship Id="rId44" Type="http://schemas.openxmlformats.org/officeDocument/2006/relationships/oleObject" Target="../embeddings/oleObject33.bin"/><Relationship Id="rId52" Type="http://schemas.openxmlformats.org/officeDocument/2006/relationships/oleObject" Target="../embeddings/oleObject37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7.wmf"/><Relationship Id="rId22" Type="http://schemas.openxmlformats.org/officeDocument/2006/relationships/oleObject" Target="../embeddings/oleObject22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26.bin"/><Relationship Id="rId35" Type="http://schemas.openxmlformats.org/officeDocument/2006/relationships/image" Target="../media/image25.wmf"/><Relationship Id="rId43" Type="http://schemas.openxmlformats.org/officeDocument/2006/relationships/image" Target="../media/image29.wmf"/><Relationship Id="rId48" Type="http://schemas.openxmlformats.org/officeDocument/2006/relationships/oleObject" Target="../embeddings/oleObject35.bin"/><Relationship Id="rId56" Type="http://schemas.openxmlformats.org/officeDocument/2006/relationships/oleObject" Target="../embeddings/oleObject39.bin"/><Relationship Id="rId8" Type="http://schemas.openxmlformats.org/officeDocument/2006/relationships/image" Target="../media/image14.wmf"/><Relationship Id="rId51" Type="http://schemas.openxmlformats.org/officeDocument/2006/relationships/image" Target="../media/image33.wmf"/><Relationship Id="rId3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47.wmf"/><Relationship Id="rId3" Type="http://schemas.openxmlformats.org/officeDocument/2006/relationships/image" Target="../media/image38.png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6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1.png"/><Relationship Id="rId11" Type="http://schemas.openxmlformats.org/officeDocument/2006/relationships/oleObject" Target="../embeddings/oleObject43.bin"/><Relationship Id="rId5" Type="http://schemas.openxmlformats.org/officeDocument/2006/relationships/image" Target="../media/image40.png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39.png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61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5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69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70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68.wmf"/><Relationship Id="rId20" Type="http://schemas.openxmlformats.org/officeDocument/2006/relationships/image" Target="../media/image7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71.bin"/><Relationship Id="rId4" Type="http://schemas.openxmlformats.org/officeDocument/2006/relationships/image" Target="../media/image63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7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image" Target="../media/image79.wmf"/><Relationship Id="rId18" Type="http://schemas.openxmlformats.org/officeDocument/2006/relationships/oleObject" Target="../embeddings/oleObject84.bin"/><Relationship Id="rId3" Type="http://schemas.openxmlformats.org/officeDocument/2006/relationships/oleObject" Target="../embeddings/oleObject76.bin"/><Relationship Id="rId21" Type="http://schemas.openxmlformats.org/officeDocument/2006/relationships/image" Target="../media/image83.wmf"/><Relationship Id="rId7" Type="http://schemas.openxmlformats.org/officeDocument/2006/relationships/oleObject" Target="../embeddings/oleObject78.bin"/><Relationship Id="rId12" Type="http://schemas.openxmlformats.org/officeDocument/2006/relationships/oleObject" Target="../embeddings/oleObject81.bin"/><Relationship Id="rId17" Type="http://schemas.openxmlformats.org/officeDocument/2006/relationships/image" Target="../media/image81.wmf"/><Relationship Id="rId25" Type="http://schemas.openxmlformats.org/officeDocument/2006/relationships/image" Target="../media/image85.wmf"/><Relationship Id="rId2" Type="http://schemas.openxmlformats.org/officeDocument/2006/relationships/notesSlide" Target="../notesSlides/notesSlide9.xml"/><Relationship Id="rId16" Type="http://schemas.openxmlformats.org/officeDocument/2006/relationships/oleObject" Target="../embeddings/oleObject83.bin"/><Relationship Id="rId20" Type="http://schemas.openxmlformats.org/officeDocument/2006/relationships/oleObject" Target="../embeddings/oleObject8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80.bin"/><Relationship Id="rId24" Type="http://schemas.openxmlformats.org/officeDocument/2006/relationships/oleObject" Target="../embeddings/oleObject87.bin"/><Relationship Id="rId5" Type="http://schemas.openxmlformats.org/officeDocument/2006/relationships/oleObject" Target="../embeddings/oleObject77.bin"/><Relationship Id="rId15" Type="http://schemas.openxmlformats.org/officeDocument/2006/relationships/image" Target="../media/image80.wmf"/><Relationship Id="rId23" Type="http://schemas.openxmlformats.org/officeDocument/2006/relationships/image" Target="../media/image84.wmf"/><Relationship Id="rId10" Type="http://schemas.openxmlformats.org/officeDocument/2006/relationships/image" Target="../media/image78.wmf"/><Relationship Id="rId19" Type="http://schemas.openxmlformats.org/officeDocument/2006/relationships/image" Target="../media/image82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79.bin"/><Relationship Id="rId14" Type="http://schemas.openxmlformats.org/officeDocument/2006/relationships/oleObject" Target="../embeddings/oleObject82.bin"/><Relationship Id="rId22" Type="http://schemas.openxmlformats.org/officeDocument/2006/relationships/oleObject" Target="../embeddings/oleObject8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ubtit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/>
          <a:lstStyle/>
          <a:p>
            <a:pPr marL="26988" eaLnBrk="1" hangingPunct="1"/>
            <a:endParaRPr lang="en-CA" sz="4400" dirty="0">
              <a:solidFill>
                <a:srgbClr val="320E04"/>
              </a:solidFill>
            </a:endParaRPr>
          </a:p>
          <a:p>
            <a:pPr marL="26988" eaLnBrk="1" hangingPunct="1"/>
            <a:r>
              <a:rPr lang="en-CA" sz="4400" dirty="0">
                <a:solidFill>
                  <a:srgbClr val="320E04"/>
                </a:solidFill>
              </a:rPr>
              <a:t>Lesson 4</a:t>
            </a:r>
            <a:br>
              <a:rPr lang="en-CA" sz="4400" dirty="0">
                <a:solidFill>
                  <a:srgbClr val="320E04"/>
                </a:solidFill>
              </a:rPr>
            </a:br>
            <a:r>
              <a:rPr lang="en-CA" sz="4400" dirty="0">
                <a:solidFill>
                  <a:srgbClr val="320E04"/>
                </a:solidFill>
              </a:rPr>
              <a:t>The Quadratic Formula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40AA7-1FF7-4BEF-A785-46D41CB6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435280" cy="490066"/>
          </a:xfrm>
        </p:spPr>
        <p:txBody>
          <a:bodyPr>
            <a:normAutofit/>
          </a:bodyPr>
          <a:lstStyle/>
          <a:p>
            <a:r>
              <a:rPr lang="en-CA" sz="2400" dirty="0"/>
              <a:t>Using the Quadratic Formula to Find the Vertex: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C4B2B-9D64-4FA9-8AAF-283E03BF88D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424936" cy="864096"/>
          </a:xfrm>
        </p:spPr>
        <p:txBody>
          <a:bodyPr/>
          <a:lstStyle/>
          <a:p>
            <a:r>
              <a:rPr lang="en-CA" sz="2100" dirty="0"/>
              <a:t>Key Ideas: The quadratic function gives you the two x-intercepts</a:t>
            </a:r>
          </a:p>
          <a:p>
            <a:r>
              <a:rPr lang="en-CA" sz="2100" dirty="0"/>
              <a:t>The vertex is in the middle of the two x-intercepts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057C97-0D76-4CE6-A1F5-BE84F75FC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11" y="2579795"/>
            <a:ext cx="4032448" cy="3907816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A10166D-CD1E-4C28-8F7F-3B3A18E907F1}"/>
              </a:ext>
            </a:extLst>
          </p:cNvPr>
          <p:cNvSpPr/>
          <p:nvPr/>
        </p:nvSpPr>
        <p:spPr>
          <a:xfrm>
            <a:off x="3105807" y="489275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B04A28B-711A-4596-9E4F-3DC751F2F6A3}"/>
              </a:ext>
            </a:extLst>
          </p:cNvPr>
          <p:cNvSpPr/>
          <p:nvPr/>
        </p:nvSpPr>
        <p:spPr>
          <a:xfrm>
            <a:off x="1198203" y="4875059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81660C5-68B1-4C2E-A8A7-B6433E97BA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793824"/>
              </p:ext>
            </p:extLst>
          </p:nvPr>
        </p:nvGraphicFramePr>
        <p:xfrm>
          <a:off x="5487424" y="1697181"/>
          <a:ext cx="2048016" cy="41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02960" imgH="203040" progId="Equation.DSMT4">
                  <p:embed/>
                </p:oleObj>
              </mc:Choice>
              <mc:Fallback>
                <p:oleObj name="Equation" r:id="rId4" imgW="1002960" imgH="2030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81660C5-68B1-4C2E-A8A7-B6433E97BA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87424" y="1697181"/>
                        <a:ext cx="2048016" cy="414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FA660F5-B3F1-466A-9D90-78475D9892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380752"/>
              </p:ext>
            </p:extLst>
          </p:nvPr>
        </p:nvGraphicFramePr>
        <p:xfrm>
          <a:off x="4462331" y="2282189"/>
          <a:ext cx="1947518" cy="66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95280" imgH="444240" progId="Equation.DSMT4">
                  <p:embed/>
                </p:oleObj>
              </mc:Choice>
              <mc:Fallback>
                <p:oleObj name="Equation" r:id="rId6" imgW="1295280" imgH="4442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FA660F5-B3F1-466A-9D90-78475D9892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62331" y="2282189"/>
                        <a:ext cx="1947518" cy="66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B91785D-BA3B-4C0E-B881-352571DB17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154373"/>
              </p:ext>
            </p:extLst>
          </p:nvPr>
        </p:nvGraphicFramePr>
        <p:xfrm>
          <a:off x="6524943" y="2235661"/>
          <a:ext cx="1966912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07880" imgH="444240" progId="Equation.DSMT4">
                  <p:embed/>
                </p:oleObj>
              </mc:Choice>
              <mc:Fallback>
                <p:oleObj name="Equation" r:id="rId8" imgW="1307880" imgH="4442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6B91785D-BA3B-4C0E-B881-352571DB17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524943" y="2235661"/>
                        <a:ext cx="1966912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C63B58C-1A2E-4E3C-8546-3D78BFD0D3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060449"/>
              </p:ext>
            </p:extLst>
          </p:nvPr>
        </p:nvGraphicFramePr>
        <p:xfrm>
          <a:off x="3198328" y="4999090"/>
          <a:ext cx="1214386" cy="498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95280" imgH="533160" progId="Equation.DSMT4">
                  <p:embed/>
                </p:oleObj>
              </mc:Choice>
              <mc:Fallback>
                <p:oleObj name="Equation" r:id="rId10" imgW="1295280" imgH="5331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9C63B58C-1A2E-4E3C-8546-3D78BFD0D3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198328" y="4999090"/>
                        <a:ext cx="1214386" cy="4988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9A6559E-BC9D-40C5-A6F3-9387A62DAF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322278"/>
              </p:ext>
            </p:extLst>
          </p:nvPr>
        </p:nvGraphicFramePr>
        <p:xfrm>
          <a:off x="82587" y="5029016"/>
          <a:ext cx="1323882" cy="544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95280" imgH="533160" progId="Equation.DSMT4">
                  <p:embed/>
                </p:oleObj>
              </mc:Choice>
              <mc:Fallback>
                <p:oleObj name="Equation" r:id="rId12" imgW="1295280" imgH="5331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9A6559E-BC9D-40C5-A6F3-9387A62DAF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2587" y="5029016"/>
                        <a:ext cx="1323882" cy="5448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EE8D57D-1BB0-41F2-AFF0-EFCE567A1E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193051"/>
              </p:ext>
            </p:extLst>
          </p:nvPr>
        </p:nvGraphicFramePr>
        <p:xfrm>
          <a:off x="3260797" y="4518425"/>
          <a:ext cx="6302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19040" imgH="253800" progId="Equation.DSMT4">
                  <p:embed/>
                </p:oleObj>
              </mc:Choice>
              <mc:Fallback>
                <p:oleObj name="Equation" r:id="rId14" imgW="419040" imgH="2538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1EE8D57D-1BB0-41F2-AFF0-EFCE567A1E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260797" y="4518425"/>
                        <a:ext cx="630237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A416044-740C-4086-A9E0-549500A842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177428"/>
              </p:ext>
            </p:extLst>
          </p:nvPr>
        </p:nvGraphicFramePr>
        <p:xfrm>
          <a:off x="486695" y="4524159"/>
          <a:ext cx="6492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431640" imgH="253800" progId="Equation.DSMT4">
                  <p:embed/>
                </p:oleObj>
              </mc:Choice>
              <mc:Fallback>
                <p:oleObj name="Equation" r:id="rId16" imgW="43164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A416044-740C-4086-A9E0-549500A842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86695" y="4524159"/>
                        <a:ext cx="649288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0BEC8C-B8ED-4FA9-A639-EC0FBFDF3FBC}"/>
              </a:ext>
            </a:extLst>
          </p:cNvPr>
          <p:cNvCxnSpPr>
            <a:cxnSpLocks/>
          </p:cNvCxnSpPr>
          <p:nvPr/>
        </p:nvCxnSpPr>
        <p:spPr>
          <a:xfrm flipV="1">
            <a:off x="2182760" y="2206359"/>
            <a:ext cx="0" cy="461329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FE6C71A-7720-4D3D-9B3A-0FEEAFBED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51" y="1452634"/>
            <a:ext cx="37112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Goal: How do you find the middle?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5AAA4DA4-9C0B-4BC6-A14D-3B58622128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612230"/>
              </p:ext>
            </p:extLst>
          </p:nvPr>
        </p:nvGraphicFramePr>
        <p:xfrm>
          <a:off x="1713159" y="1730099"/>
          <a:ext cx="12033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799920" imgH="406080" progId="Equation.DSMT4">
                  <p:embed/>
                </p:oleObj>
              </mc:Choice>
              <mc:Fallback>
                <p:oleObj name="Equation" r:id="rId18" imgW="799920" imgH="4060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5AAA4DA4-9C0B-4BC6-A14D-3B58622128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713159" y="1730099"/>
                        <a:ext cx="1203325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9BCE28E1-D1B3-4C5D-AB1F-3184CF69E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890" y="3003650"/>
            <a:ext cx="44550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Let see what happens when you average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out these two X-intercepts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563DBE23-EE36-4F4B-942A-DCCB4743CC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963404"/>
              </p:ext>
            </p:extLst>
          </p:nvPr>
        </p:nvGraphicFramePr>
        <p:xfrm>
          <a:off x="5871098" y="3590505"/>
          <a:ext cx="12033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99920" imgH="406080" progId="Equation.DSMT4">
                  <p:embed/>
                </p:oleObj>
              </mc:Choice>
              <mc:Fallback>
                <p:oleObj name="Equation" r:id="rId20" imgW="799920" imgH="4060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563DBE23-EE36-4F4B-942A-DCCB4743CC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871098" y="3590505"/>
                        <a:ext cx="1203325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8FA797FE-72F5-4474-902A-C75FF26C6D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621389"/>
              </p:ext>
            </p:extLst>
          </p:nvPr>
        </p:nvGraphicFramePr>
        <p:xfrm>
          <a:off x="4952446" y="4183882"/>
          <a:ext cx="3719605" cy="67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946240" imgH="533160" progId="Equation.DSMT4">
                  <p:embed/>
                </p:oleObj>
              </mc:Choice>
              <mc:Fallback>
                <p:oleObj name="Equation" r:id="rId22" imgW="2946240" imgH="53316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8FA797FE-72F5-4474-902A-C75FF26C6D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952446" y="4183882"/>
                        <a:ext cx="3719605" cy="671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DAA5D11-E699-4A85-930E-16D245318DA1}"/>
              </a:ext>
            </a:extLst>
          </p:cNvPr>
          <p:cNvCxnSpPr>
            <a:cxnSpLocks/>
          </p:cNvCxnSpPr>
          <p:nvPr/>
        </p:nvCxnSpPr>
        <p:spPr>
          <a:xfrm flipV="1">
            <a:off x="6094033" y="4206240"/>
            <a:ext cx="542741" cy="6194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2451455-A98A-4A10-B009-327918838B60}"/>
              </a:ext>
            </a:extLst>
          </p:cNvPr>
          <p:cNvCxnSpPr>
            <a:cxnSpLocks/>
          </p:cNvCxnSpPr>
          <p:nvPr/>
        </p:nvCxnSpPr>
        <p:spPr>
          <a:xfrm flipV="1">
            <a:off x="7461700" y="4187559"/>
            <a:ext cx="542741" cy="6194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12FC1AE0-E294-4CAD-9070-E504656D04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284710"/>
              </p:ext>
            </p:extLst>
          </p:nvPr>
        </p:nvGraphicFramePr>
        <p:xfrm>
          <a:off x="5831041" y="4876893"/>
          <a:ext cx="170021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346040" imgH="431640" progId="Equation.DSMT4">
                  <p:embed/>
                </p:oleObj>
              </mc:Choice>
              <mc:Fallback>
                <p:oleObj name="Equation" r:id="rId24" imgW="1346040" imgH="4316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12FC1AE0-E294-4CAD-9070-E504656D04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831041" y="4876893"/>
                        <a:ext cx="1700213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1283174E-A731-442E-AA7A-9E5DADAB14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162109"/>
              </p:ext>
            </p:extLst>
          </p:nvPr>
        </p:nvGraphicFramePr>
        <p:xfrm>
          <a:off x="5832178" y="5447870"/>
          <a:ext cx="12827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015920" imgH="431640" progId="Equation.DSMT4">
                  <p:embed/>
                </p:oleObj>
              </mc:Choice>
              <mc:Fallback>
                <p:oleObj name="Equation" r:id="rId26" imgW="1015920" imgH="43164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1283174E-A731-442E-AA7A-9E5DADAB14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832178" y="5447870"/>
                        <a:ext cx="1282700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ACE08459-364D-4797-83BA-C11DE4973E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795528"/>
              </p:ext>
            </p:extLst>
          </p:nvPr>
        </p:nvGraphicFramePr>
        <p:xfrm>
          <a:off x="5684847" y="6018427"/>
          <a:ext cx="1034518" cy="725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558720" imgH="393480" progId="Equation.DSMT4">
                  <p:embed/>
                </p:oleObj>
              </mc:Choice>
              <mc:Fallback>
                <p:oleObj name="Equation" r:id="rId28" imgW="558720" imgH="39348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ACE08459-364D-4797-83BA-C11DE4973E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5684847" y="6018427"/>
                        <a:ext cx="1034518" cy="725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CE0F1C22-6E8F-4481-B1AE-2726081435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885733"/>
              </p:ext>
            </p:extLst>
          </p:nvPr>
        </p:nvGraphicFramePr>
        <p:xfrm>
          <a:off x="2945592" y="1686571"/>
          <a:ext cx="657225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355320" imgH="393480" progId="Equation.DSMT4">
                  <p:embed/>
                </p:oleObj>
              </mc:Choice>
              <mc:Fallback>
                <p:oleObj name="Equation" r:id="rId30" imgW="355320" imgH="39348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CE0F1C22-6E8F-4481-B1AE-2726081435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945592" y="1686571"/>
                        <a:ext cx="657225" cy="725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6B0B3EA6-A830-4AEF-AAB4-0EA1817EF2D3}"/>
              </a:ext>
            </a:extLst>
          </p:cNvPr>
          <p:cNvSpPr/>
          <p:nvPr/>
        </p:nvSpPr>
        <p:spPr>
          <a:xfrm>
            <a:off x="218049" y="1863969"/>
            <a:ext cx="4431323" cy="4916659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16457D-0213-4890-98CB-912ECDC2F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231" y="2435614"/>
            <a:ext cx="3275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SO, what does this mean???!!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13042BB-BF9D-4B1A-8835-B3C478F53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50" y="2869954"/>
            <a:ext cx="43539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You don’t need to factor to find the middle anymore.  The middle will be at:  </a:t>
            </a: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F89B6C1B-B20D-4328-B76E-0960706713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60005"/>
              </p:ext>
            </p:extLst>
          </p:nvPr>
        </p:nvGraphicFramePr>
        <p:xfrm>
          <a:off x="1554807" y="3488587"/>
          <a:ext cx="1034518" cy="725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558720" imgH="393480" progId="Equation.DSMT4">
                  <p:embed/>
                </p:oleObj>
              </mc:Choice>
              <mc:Fallback>
                <p:oleObj name="Equation" r:id="rId32" imgW="558720" imgH="39348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F89B6C1B-B20D-4328-B76E-0960706713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54807" y="3488587"/>
                        <a:ext cx="1034518" cy="725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B4F87B4B-8C62-4403-8333-17161182C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90" y="4233934"/>
            <a:ext cx="43539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Find the coefficients “a” and “b” and then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plug it into the formula!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BE78B54-0BBD-43BA-B3C8-5C8AE356B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410" y="4950214"/>
            <a:ext cx="43539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This will give you the x-coordinate of the vertex!</a:t>
            </a:r>
          </a:p>
        </p:txBody>
      </p:sp>
    </p:spTree>
    <p:extLst>
      <p:ext uri="{BB962C8B-B14F-4D97-AF65-F5344CB8AC3E}">
        <p14:creationId xmlns:p14="http://schemas.microsoft.com/office/powerpoint/2010/main" val="136044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8" grpId="0"/>
      <p:bldP spid="20" grpId="0"/>
      <p:bldP spid="31" grpId="0" animBg="1"/>
      <p:bldP spid="32" grpId="0"/>
      <p:bldP spid="33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972A0-F199-4E20-8FFB-105162B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0"/>
            <a:ext cx="8595360" cy="944880"/>
          </a:xfrm>
        </p:spPr>
        <p:txBody>
          <a:bodyPr>
            <a:normAutofit/>
          </a:bodyPr>
          <a:lstStyle/>
          <a:p>
            <a:r>
              <a:rPr lang="en-CA" sz="2400" dirty="0"/>
              <a:t>Ex: Given the equations below, Equation of the Axis of symmetry, and coordinates of the vertex: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8D196AD-CC13-4DD0-B986-01E36FA3A8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320055"/>
              </p:ext>
            </p:extLst>
          </p:nvPr>
        </p:nvGraphicFramePr>
        <p:xfrm>
          <a:off x="222814" y="1136650"/>
          <a:ext cx="2731206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44520" imgH="228600" progId="Equation.DSMT4">
                  <p:embed/>
                </p:oleObj>
              </mc:Choice>
              <mc:Fallback>
                <p:oleObj name="Equation" r:id="rId3" imgW="1244520" imgH="228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8D196AD-CC13-4DD0-B986-01E36FA3A8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814" y="1136650"/>
                        <a:ext cx="2731206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AE134C3-119B-498E-B347-1F9D674EF9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126578"/>
              </p:ext>
            </p:extLst>
          </p:nvPr>
        </p:nvGraphicFramePr>
        <p:xfrm>
          <a:off x="4510723" y="1106488"/>
          <a:ext cx="30099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71600" imgH="228600" progId="Equation.DSMT4">
                  <p:embed/>
                </p:oleObj>
              </mc:Choice>
              <mc:Fallback>
                <p:oleObj name="Equation" r:id="rId5" imgW="137160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AE134C3-119B-498E-B347-1F9D674EF9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10723" y="1106488"/>
                        <a:ext cx="3009900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A04FE23-CEE0-4693-A501-B1842ABBB5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089828"/>
              </p:ext>
            </p:extLst>
          </p:nvPr>
        </p:nvGraphicFramePr>
        <p:xfrm>
          <a:off x="253048" y="1954213"/>
          <a:ext cx="77946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320" imgH="177480" progId="Equation.DSMT4">
                  <p:embed/>
                </p:oleObj>
              </mc:Choice>
              <mc:Fallback>
                <p:oleObj name="Equation" r:id="rId7" imgW="355320" imgH="177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A04FE23-CEE0-4693-A501-B1842ABBB5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3048" y="1954213"/>
                        <a:ext cx="779462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A333095-9409-440C-B89E-BF43904953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123500"/>
              </p:ext>
            </p:extLst>
          </p:nvPr>
        </p:nvGraphicFramePr>
        <p:xfrm>
          <a:off x="1647508" y="1954213"/>
          <a:ext cx="77946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A333095-9409-440C-B89E-BF43904953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47508" y="1954213"/>
                        <a:ext cx="779462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A341395-69D7-437C-9201-556C22875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135978"/>
              </p:ext>
            </p:extLst>
          </p:nvPr>
        </p:nvGraphicFramePr>
        <p:xfrm>
          <a:off x="121920" y="2586038"/>
          <a:ext cx="10572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82400" imgH="177480" progId="Equation.DSMT4">
                  <p:embed/>
                </p:oleObj>
              </mc:Choice>
              <mc:Fallback>
                <p:oleObj name="Equation" r:id="rId11" imgW="48240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A341395-69D7-437C-9201-556C228751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1920" y="2586038"/>
                        <a:ext cx="105727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F7BD475-A6A1-4BE8-9639-6B3D871314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91175"/>
              </p:ext>
            </p:extLst>
          </p:nvPr>
        </p:nvGraphicFramePr>
        <p:xfrm>
          <a:off x="1374775" y="2379345"/>
          <a:ext cx="1030288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69800" imgH="393480" progId="Equation.DSMT4">
                  <p:embed/>
                </p:oleObj>
              </mc:Choice>
              <mc:Fallback>
                <p:oleObj name="Equation" r:id="rId13" imgW="46980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F7BD475-A6A1-4BE8-9639-6B3D871314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74775" y="2379345"/>
                        <a:ext cx="1030288" cy="865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669A8A1-1D84-4FD1-865C-C2776AA9E3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129467"/>
              </p:ext>
            </p:extLst>
          </p:nvPr>
        </p:nvGraphicFramePr>
        <p:xfrm>
          <a:off x="2367915" y="2376488"/>
          <a:ext cx="10302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69800" imgH="444240" progId="Equation.DSMT4">
                  <p:embed/>
                </p:oleObj>
              </mc:Choice>
              <mc:Fallback>
                <p:oleObj name="Equation" r:id="rId15" imgW="469800" imgH="4442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F669A8A1-1D84-4FD1-865C-C2776AA9E3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367915" y="2376488"/>
                        <a:ext cx="1030288" cy="976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0814E28-77B5-4CB3-A378-6038C3AE4A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729735"/>
              </p:ext>
            </p:extLst>
          </p:nvPr>
        </p:nvGraphicFramePr>
        <p:xfrm>
          <a:off x="1379855" y="3259455"/>
          <a:ext cx="1030288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69800" imgH="393480" progId="Equation.DSMT4">
                  <p:embed/>
                </p:oleObj>
              </mc:Choice>
              <mc:Fallback>
                <p:oleObj name="Equation" r:id="rId17" imgW="469800" imgH="393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A0814E28-77B5-4CB3-A378-6038C3AE4A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379855" y="3259455"/>
                        <a:ext cx="1030288" cy="865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83155F6-4414-4F48-8427-97BA87BFDF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969152"/>
              </p:ext>
            </p:extLst>
          </p:nvPr>
        </p:nvGraphicFramePr>
        <p:xfrm>
          <a:off x="131128" y="4209415"/>
          <a:ext cx="10858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95000" imgH="177480" progId="Equation.DSMT4">
                  <p:embed/>
                </p:oleObj>
              </mc:Choice>
              <mc:Fallback>
                <p:oleObj name="Equation" r:id="rId19" imgW="495000" imgH="177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83155F6-4414-4F48-8427-97BA87BFDF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31128" y="4209415"/>
                        <a:ext cx="108585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04D52ED-60B6-4E2B-ACB7-F7AB32CFB9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87625"/>
              </p:ext>
            </p:extLst>
          </p:nvPr>
        </p:nvGraphicFramePr>
        <p:xfrm>
          <a:off x="265430" y="4569778"/>
          <a:ext cx="3563938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625400" imgH="279360" progId="Equation.DSMT4">
                  <p:embed/>
                </p:oleObj>
              </mc:Choice>
              <mc:Fallback>
                <p:oleObj name="Equation" r:id="rId21" imgW="1625400" imgH="2793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904D52ED-60B6-4E2B-ACB7-F7AB32CFB9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65430" y="4569778"/>
                        <a:ext cx="3563938" cy="614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5B47091-312B-40E9-BFB6-1460EBF56D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530539"/>
              </p:ext>
            </p:extLst>
          </p:nvPr>
        </p:nvGraphicFramePr>
        <p:xfrm>
          <a:off x="309563" y="5191125"/>
          <a:ext cx="30622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396800" imgH="253800" progId="Equation.DSMT4">
                  <p:embed/>
                </p:oleObj>
              </mc:Choice>
              <mc:Fallback>
                <p:oleObj name="Equation" r:id="rId23" imgW="139680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5B47091-312B-40E9-BFB6-1460EBF56D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09563" y="5191125"/>
                        <a:ext cx="3062287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59439EB3-E531-4F47-B70E-B62E5C95D6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291129"/>
              </p:ext>
            </p:extLst>
          </p:nvPr>
        </p:nvGraphicFramePr>
        <p:xfrm>
          <a:off x="282575" y="5726748"/>
          <a:ext cx="136366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22080" imgH="203040" progId="Equation.DSMT4">
                  <p:embed/>
                </p:oleObj>
              </mc:Choice>
              <mc:Fallback>
                <p:oleObj name="Equation" r:id="rId25" imgW="622080" imgH="20304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59439EB3-E531-4F47-B70E-B62E5C95D6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82575" y="5726748"/>
                        <a:ext cx="1363663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4F8FC203-4D4B-4C4D-8C8E-430E6DF314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02090"/>
              </p:ext>
            </p:extLst>
          </p:nvPr>
        </p:nvGraphicFramePr>
        <p:xfrm>
          <a:off x="1137285" y="6176645"/>
          <a:ext cx="17811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812520" imgH="253800" progId="Equation.DSMT4">
                  <p:embed/>
                </p:oleObj>
              </mc:Choice>
              <mc:Fallback>
                <p:oleObj name="Equation" r:id="rId27" imgW="812520" imgH="2538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4F8FC203-4D4B-4C4D-8C8E-430E6DF314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137285" y="6176645"/>
                        <a:ext cx="178117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82542D31-64B6-4213-9CC3-44050E7980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500604"/>
              </p:ext>
            </p:extLst>
          </p:nvPr>
        </p:nvGraphicFramePr>
        <p:xfrm>
          <a:off x="4392613" y="1954213"/>
          <a:ext cx="9747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444240" imgH="177480" progId="Equation.DSMT4">
                  <p:embed/>
                </p:oleObj>
              </mc:Choice>
              <mc:Fallback>
                <p:oleObj name="Equation" r:id="rId29" imgW="444240" imgH="177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82542D31-64B6-4213-9CC3-44050E7980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392613" y="1954213"/>
                        <a:ext cx="9747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537A7D79-AA68-4A43-BC95-CB984385E1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6178021"/>
              </p:ext>
            </p:extLst>
          </p:nvPr>
        </p:nvGraphicFramePr>
        <p:xfrm>
          <a:off x="5800725" y="1954213"/>
          <a:ext cx="94773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431640" imgH="177480" progId="Equation.DSMT4">
                  <p:embed/>
                </p:oleObj>
              </mc:Choice>
              <mc:Fallback>
                <p:oleObj name="Equation" r:id="rId31" imgW="431640" imgH="17748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537A7D79-AA68-4A43-BC95-CB984385E1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800725" y="1954213"/>
                        <a:ext cx="947738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F0F7FADE-5826-47CC-BADE-05F83EBAC2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457426"/>
              </p:ext>
            </p:extLst>
          </p:nvPr>
        </p:nvGraphicFramePr>
        <p:xfrm>
          <a:off x="4358640" y="2586038"/>
          <a:ext cx="10572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482400" imgH="177480" progId="Equation.DSMT4">
                  <p:embed/>
                </p:oleObj>
              </mc:Choice>
              <mc:Fallback>
                <p:oleObj name="Equation" r:id="rId33" imgW="482400" imgH="177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F0F7FADE-5826-47CC-BADE-05F83EBAC2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358640" y="2586038"/>
                        <a:ext cx="105727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BC0ED49-63C5-4547-B5C7-4278CCF67E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172888"/>
              </p:ext>
            </p:extLst>
          </p:nvPr>
        </p:nvGraphicFramePr>
        <p:xfrm>
          <a:off x="5611495" y="2379345"/>
          <a:ext cx="1030288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469800" imgH="393480" progId="Equation.DSMT4">
                  <p:embed/>
                </p:oleObj>
              </mc:Choice>
              <mc:Fallback>
                <p:oleObj name="Equation" r:id="rId35" imgW="469800" imgH="39348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7BC0ED49-63C5-4547-B5C7-4278CCF67E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5611495" y="2379345"/>
                        <a:ext cx="1030288" cy="865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C59E141-9351-4B9A-B228-B85657DF5F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42610"/>
              </p:ext>
            </p:extLst>
          </p:nvPr>
        </p:nvGraphicFramePr>
        <p:xfrm>
          <a:off x="6604635" y="2376488"/>
          <a:ext cx="1030288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469800" imgH="444240" progId="Equation.DSMT4">
                  <p:embed/>
                </p:oleObj>
              </mc:Choice>
              <mc:Fallback>
                <p:oleObj name="Equation" r:id="rId37" imgW="469800" imgH="44424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6C59E141-9351-4B9A-B228-B85657DF5F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604635" y="2376488"/>
                        <a:ext cx="1030288" cy="976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4386983B-E600-453F-B16F-9149012DC2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471751"/>
              </p:ext>
            </p:extLst>
          </p:nvPr>
        </p:nvGraphicFramePr>
        <p:xfrm>
          <a:off x="5643563" y="3495675"/>
          <a:ext cx="9747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444240" imgH="177480" progId="Equation.DSMT4">
                  <p:embed/>
                </p:oleObj>
              </mc:Choice>
              <mc:Fallback>
                <p:oleObj name="Equation" r:id="rId39" imgW="444240" imgH="17748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4386983B-E600-453F-B16F-9149012DC2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5643563" y="3495675"/>
                        <a:ext cx="9747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93C04877-E19B-42A2-81DC-7ED27D25C7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723910"/>
              </p:ext>
            </p:extLst>
          </p:nvPr>
        </p:nvGraphicFramePr>
        <p:xfrm>
          <a:off x="4367848" y="4209415"/>
          <a:ext cx="10858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495000" imgH="177480" progId="Equation.DSMT4">
                  <p:embed/>
                </p:oleObj>
              </mc:Choice>
              <mc:Fallback>
                <p:oleObj name="Equation" r:id="rId41" imgW="495000" imgH="177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93C04877-E19B-42A2-81DC-7ED27D25C7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4367848" y="4209415"/>
                        <a:ext cx="1085850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774AC462-AA45-4030-A8BB-98F1B06233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391571"/>
              </p:ext>
            </p:extLst>
          </p:nvPr>
        </p:nvGraphicFramePr>
        <p:xfrm>
          <a:off x="4513263" y="4562475"/>
          <a:ext cx="347980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587240" imgH="279360" progId="Equation.DSMT4">
                  <p:embed/>
                </p:oleObj>
              </mc:Choice>
              <mc:Fallback>
                <p:oleObj name="Equation" r:id="rId43" imgW="1587240" imgH="27936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774AC462-AA45-4030-A8BB-98F1B06233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4513263" y="4562475"/>
                        <a:ext cx="3479800" cy="614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503A018F-9CA8-4417-B6EE-554AD05FD8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846210"/>
              </p:ext>
            </p:extLst>
          </p:nvPr>
        </p:nvGraphicFramePr>
        <p:xfrm>
          <a:off x="4529455" y="5191125"/>
          <a:ext cx="27003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231560" imgH="253800" progId="Equation.DSMT4">
                  <p:embed/>
                </p:oleObj>
              </mc:Choice>
              <mc:Fallback>
                <p:oleObj name="Equation" r:id="rId45" imgW="1231560" imgH="25380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503A018F-9CA8-4417-B6EE-554AD05FD8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4529455" y="5191125"/>
                        <a:ext cx="2700338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05394667-27DF-4D94-8432-3A6C3787F0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471602"/>
              </p:ext>
            </p:extLst>
          </p:nvPr>
        </p:nvGraphicFramePr>
        <p:xfrm>
          <a:off x="4533900" y="5726113"/>
          <a:ext cx="133508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609480" imgH="203040" progId="Equation.DSMT4">
                  <p:embed/>
                </p:oleObj>
              </mc:Choice>
              <mc:Fallback>
                <p:oleObj name="Equation" r:id="rId47" imgW="609480" imgH="2030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05394667-27DF-4D94-8432-3A6C3787F0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4533900" y="5726113"/>
                        <a:ext cx="1335088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53700DB1-60A9-43AA-B7BE-1516B29B34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919351"/>
              </p:ext>
            </p:extLst>
          </p:nvPr>
        </p:nvGraphicFramePr>
        <p:xfrm>
          <a:off x="5511800" y="6176963"/>
          <a:ext cx="150336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685800" imgH="253800" progId="Equation.DSMT4">
                  <p:embed/>
                </p:oleObj>
              </mc:Choice>
              <mc:Fallback>
                <p:oleObj name="Equation" r:id="rId49" imgW="685800" imgH="25380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53700DB1-60A9-43AA-B7BE-1516B29B34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5511800" y="6176963"/>
                        <a:ext cx="1503363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9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6375" y="-171450"/>
            <a:ext cx="8686800" cy="1445711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200" dirty="0">
                <a:latin typeface="Times New Roman" pitchFamily="18" charset="0"/>
                <a:cs typeface="Times New Roman" pitchFamily="18" charset="0"/>
              </a:rPr>
              <a:t>A rock is thrown into the air.  The height of the rock is given by the formula:                                              where “h” is the height in meters and “t” is the time after the rock is thrown in seconds.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708250"/>
              </p:ext>
            </p:extLst>
          </p:nvPr>
        </p:nvGraphicFramePr>
        <p:xfrm>
          <a:off x="2001408" y="502060"/>
          <a:ext cx="30321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33500" imgH="203200" progId="Equation.DSMT4">
                  <p:embed/>
                </p:oleObj>
              </mc:Choice>
              <mc:Fallback>
                <p:oleObj name="Equation" r:id="rId3" imgW="1333500" imgH="203200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408" y="502060"/>
                        <a:ext cx="3032125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5" name="Group 4"/>
          <p:cNvGrpSpPr>
            <a:grpSpLocks/>
          </p:cNvGrpSpPr>
          <p:nvPr/>
        </p:nvGrpSpPr>
        <p:grpSpPr bwMode="auto">
          <a:xfrm>
            <a:off x="306388" y="5797550"/>
            <a:ext cx="447675" cy="474663"/>
            <a:chOff x="3352800" y="2998694"/>
            <a:chExt cx="950259" cy="1075765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490527" y="3571941"/>
              <a:ext cx="651216" cy="353821"/>
            </a:xfrm>
            <a:prstGeom prst="flowChartDelay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" name="Oval 6"/>
            <p:cNvSpPr/>
            <p:nvPr/>
          </p:nvSpPr>
          <p:spPr>
            <a:xfrm>
              <a:off x="3571830" y="3070651"/>
              <a:ext cx="498717" cy="500105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8" name="Pie 7"/>
            <p:cNvSpPr/>
            <p:nvPr/>
          </p:nvSpPr>
          <p:spPr>
            <a:xfrm>
              <a:off x="3578570" y="2998694"/>
              <a:ext cx="495349" cy="510898"/>
            </a:xfrm>
            <a:prstGeom prst="pie">
              <a:avLst>
                <a:gd name="adj1" fmla="val 9548722"/>
                <a:gd name="adj2" fmla="val 788036"/>
              </a:avLst>
            </a:prstGeom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" name="Diagonal Stripe 8"/>
            <p:cNvSpPr/>
            <p:nvPr/>
          </p:nvSpPr>
          <p:spPr>
            <a:xfrm>
              <a:off x="4020003" y="3347689"/>
              <a:ext cx="283056" cy="323809"/>
            </a:xfrm>
            <a:prstGeom prst="diagStripe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0" name="Diagonal Stripe 9"/>
            <p:cNvSpPr/>
            <p:nvPr/>
          </p:nvSpPr>
          <p:spPr>
            <a:xfrm flipH="1">
              <a:off x="3352800" y="3380068"/>
              <a:ext cx="283056" cy="323809"/>
            </a:xfrm>
            <a:prstGeom prst="diagStripe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163513" y="6297613"/>
            <a:ext cx="4714875" cy="0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35013" y="5797550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302625" y="2632075"/>
            <a:ext cx="3127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  <a:p>
            <a:r>
              <a:rPr lang="en-CA"/>
              <a:t>8</a:t>
            </a:r>
          </a:p>
          <a:p>
            <a:r>
              <a:rPr lang="en-CA"/>
              <a:t>7</a:t>
            </a:r>
          </a:p>
          <a:p>
            <a:r>
              <a:rPr lang="en-CA"/>
              <a:t>6</a:t>
            </a:r>
          </a:p>
          <a:p>
            <a:r>
              <a:rPr lang="en-CA"/>
              <a:t>5</a:t>
            </a:r>
          </a:p>
          <a:p>
            <a:r>
              <a:rPr lang="en-CA"/>
              <a:t>4</a:t>
            </a:r>
          </a:p>
          <a:p>
            <a:r>
              <a:rPr lang="en-CA"/>
              <a:t>3</a:t>
            </a:r>
          </a:p>
          <a:p>
            <a:r>
              <a:rPr lang="en-CA"/>
              <a:t>2</a:t>
            </a:r>
          </a:p>
          <a:p>
            <a:r>
              <a:rPr lang="en-CA"/>
              <a:t>1</a:t>
            </a:r>
          </a:p>
          <a:p>
            <a:r>
              <a:rPr lang="en-CA"/>
              <a:t>0</a:t>
            </a:r>
          </a:p>
        </p:txBody>
      </p:sp>
      <p:sp>
        <p:nvSpPr>
          <p:cNvPr id="6169" name="TextBox 19"/>
          <p:cNvSpPr txBox="1">
            <a:spLocks noChangeArrowheads="1"/>
          </p:cNvSpPr>
          <p:nvPr/>
        </p:nvSpPr>
        <p:spPr bwMode="auto">
          <a:xfrm>
            <a:off x="8016875" y="51038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021638" y="4781550"/>
            <a:ext cx="312737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5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7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8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8332788" y="4795838"/>
            <a:ext cx="312737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72300" y="5429250"/>
            <a:ext cx="2000250" cy="1428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926263" y="2487613"/>
            <a:ext cx="2000250" cy="2655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182" name="TextBox 35"/>
          <p:cNvSpPr txBox="1">
            <a:spLocks noChangeArrowheads="1"/>
          </p:cNvSpPr>
          <p:nvPr/>
        </p:nvSpPr>
        <p:spPr bwMode="auto">
          <a:xfrm>
            <a:off x="7772400" y="4721225"/>
            <a:ext cx="1069975" cy="3683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(s)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527925" y="4529138"/>
            <a:ext cx="1509713" cy="10001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8315325" y="5262563"/>
            <a:ext cx="44450" cy="53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18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5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65AE00DC-6B71-4586-9E40-A57839CF5527}"/>
              </a:ext>
            </a:extLst>
          </p:cNvPr>
          <p:cNvSpPr txBox="1">
            <a:spLocks/>
          </p:cNvSpPr>
          <p:nvPr/>
        </p:nvSpPr>
        <p:spPr>
          <a:xfrm>
            <a:off x="99204" y="1309656"/>
            <a:ext cx="8686800" cy="176980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000" kern="1200" cap="sm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Century Schoolbook" pitchFamily="18" charset="0"/>
              </a:defRPr>
            </a:lvl9pPr>
          </a:lstStyle>
          <a:p>
            <a:pPr marL="457200" indent="-457200" fontAlgn="auto">
              <a:spcAft>
                <a:spcPts val="0"/>
              </a:spcAft>
              <a:buAutoNum type="alphaLcParenR"/>
              <a:defRPr/>
            </a:pPr>
            <a:r>
              <a:rPr lang="en-CA" sz="2200" dirty="0">
                <a:latin typeface="Times New Roman" pitchFamily="18" charset="0"/>
                <a:cs typeface="Times New Roman" pitchFamily="18" charset="0"/>
              </a:rPr>
              <a:t>When does the rock reach the maximum height?</a:t>
            </a:r>
            <a:br>
              <a:rPr lang="en-CA" sz="2200" dirty="0">
                <a:latin typeface="Times New Roman" pitchFamily="18" charset="0"/>
                <a:cs typeface="Times New Roman" pitchFamily="18" charset="0"/>
              </a:rPr>
            </a:br>
            <a:endParaRPr lang="en-CA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AutoNum type="alphaLcParenR"/>
              <a:defRPr/>
            </a:pPr>
            <a:r>
              <a:rPr lang="en-CA" sz="2200" dirty="0">
                <a:latin typeface="Times New Roman" pitchFamily="18" charset="0"/>
                <a:cs typeface="Times New Roman" pitchFamily="18" charset="0"/>
              </a:rPr>
              <a:t>What is the maximum height that the rock reaches?</a:t>
            </a:r>
            <a:br>
              <a:rPr lang="en-CA" sz="2200" dirty="0">
                <a:latin typeface="Times New Roman" pitchFamily="18" charset="0"/>
                <a:cs typeface="Times New Roman" pitchFamily="18" charset="0"/>
              </a:rPr>
            </a:br>
            <a:endParaRPr lang="en-CA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AutoNum type="alphaLcParenR"/>
              <a:defRPr/>
            </a:pPr>
            <a:r>
              <a:rPr lang="en-CA" sz="2200" dirty="0">
                <a:latin typeface="Times New Roman" pitchFamily="18" charset="0"/>
                <a:cs typeface="Times New Roman" pitchFamily="18" charset="0"/>
              </a:rPr>
              <a:t>When does the rock hit the ground after it is thrown?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0F5F210-EB89-41C2-B01A-D63772C3E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98" y="3033461"/>
            <a:ext cx="3670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To find out when the rock hits the max height, use the formula: </a:t>
            </a:r>
          </a:p>
        </p:txBody>
      </p:sp>
      <p:graphicFrame>
        <p:nvGraphicFramePr>
          <p:cNvPr id="36" name="Object 6">
            <a:extLst>
              <a:ext uri="{FF2B5EF4-FFF2-40B4-BE49-F238E27FC236}">
                <a16:creationId xmlns:a16="http://schemas.microsoft.com/office/drawing/2014/main" id="{4FA56DD7-DA9E-4B57-A79A-61500E633D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862730"/>
              </p:ext>
            </p:extLst>
          </p:nvPr>
        </p:nvGraphicFramePr>
        <p:xfrm>
          <a:off x="270669" y="3619537"/>
          <a:ext cx="833437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640" imgH="393480" progId="Equation.DSMT4">
                  <p:embed/>
                </p:oleObj>
              </mc:Choice>
              <mc:Fallback>
                <p:oleObj name="Equation" r:id="rId6" imgW="431640" imgH="393480" progId="Equation.DSMT4">
                  <p:embed/>
                  <p:pic>
                    <p:nvPicPr>
                      <p:cNvPr id="36" name="Object 6">
                        <a:extLst>
                          <a:ext uri="{FF2B5EF4-FFF2-40B4-BE49-F238E27FC236}">
                            <a16:creationId xmlns:a16="http://schemas.microsoft.com/office/drawing/2014/main" id="{4FA56DD7-DA9E-4B57-A79A-61500E633D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9" y="3619537"/>
                        <a:ext cx="833437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6">
            <a:extLst>
              <a:ext uri="{FF2B5EF4-FFF2-40B4-BE49-F238E27FC236}">
                <a16:creationId xmlns:a16="http://schemas.microsoft.com/office/drawing/2014/main" id="{86BEB743-FC1F-408F-9FE6-02BF3B6133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29412"/>
              </p:ext>
            </p:extLst>
          </p:nvPr>
        </p:nvGraphicFramePr>
        <p:xfrm>
          <a:off x="1340643" y="3763184"/>
          <a:ext cx="10763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58720" imgH="177480" progId="Equation.DSMT4">
                  <p:embed/>
                </p:oleObj>
              </mc:Choice>
              <mc:Fallback>
                <p:oleObj name="Equation" r:id="rId8" imgW="558720" imgH="177480" progId="Equation.DSMT4">
                  <p:embed/>
                  <p:pic>
                    <p:nvPicPr>
                      <p:cNvPr id="38" name="Object 6">
                        <a:extLst>
                          <a:ext uri="{FF2B5EF4-FFF2-40B4-BE49-F238E27FC236}">
                            <a16:creationId xmlns:a16="http://schemas.microsoft.com/office/drawing/2014/main" id="{86BEB743-FC1F-408F-9FE6-02BF3B6133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0643" y="3763184"/>
                        <a:ext cx="1076325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6">
            <a:extLst>
              <a:ext uri="{FF2B5EF4-FFF2-40B4-BE49-F238E27FC236}">
                <a16:creationId xmlns:a16="http://schemas.microsoft.com/office/drawing/2014/main" id="{885CBE8D-32B9-4B1E-98A4-42B2BE8620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094662"/>
              </p:ext>
            </p:extLst>
          </p:nvPr>
        </p:nvGraphicFramePr>
        <p:xfrm>
          <a:off x="1351437" y="4139850"/>
          <a:ext cx="83185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31640" imgH="177480" progId="Equation.DSMT4">
                  <p:embed/>
                </p:oleObj>
              </mc:Choice>
              <mc:Fallback>
                <p:oleObj name="Equation" r:id="rId10" imgW="431640" imgH="177480" progId="Equation.DSMT4">
                  <p:embed/>
                  <p:pic>
                    <p:nvPicPr>
                      <p:cNvPr id="39" name="Object 6">
                        <a:extLst>
                          <a:ext uri="{FF2B5EF4-FFF2-40B4-BE49-F238E27FC236}">
                            <a16:creationId xmlns:a16="http://schemas.microsoft.com/office/drawing/2014/main" id="{885CBE8D-32B9-4B1E-98A4-42B2BE8620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437" y="4139850"/>
                        <a:ext cx="831850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6">
            <a:extLst>
              <a:ext uri="{FF2B5EF4-FFF2-40B4-BE49-F238E27FC236}">
                <a16:creationId xmlns:a16="http://schemas.microsoft.com/office/drawing/2014/main" id="{27CCBBD8-D090-41CA-8619-B7A07BBC38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252314"/>
              </p:ext>
            </p:extLst>
          </p:nvPr>
        </p:nvGraphicFramePr>
        <p:xfrm>
          <a:off x="258760" y="4519717"/>
          <a:ext cx="1466851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61760" imgH="444240" progId="Equation.DSMT4">
                  <p:embed/>
                </p:oleObj>
              </mc:Choice>
              <mc:Fallback>
                <p:oleObj name="Equation" r:id="rId12" imgW="761760" imgH="444240" progId="Equation.DSMT4">
                  <p:embed/>
                  <p:pic>
                    <p:nvPicPr>
                      <p:cNvPr id="40" name="Object 6">
                        <a:extLst>
                          <a:ext uri="{FF2B5EF4-FFF2-40B4-BE49-F238E27FC236}">
                            <a16:creationId xmlns:a16="http://schemas.microsoft.com/office/drawing/2014/main" id="{27CCBBD8-D090-41CA-8619-B7A07BBC38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0" y="4519717"/>
                        <a:ext cx="1466851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6">
            <a:extLst>
              <a:ext uri="{FF2B5EF4-FFF2-40B4-BE49-F238E27FC236}">
                <a16:creationId xmlns:a16="http://schemas.microsoft.com/office/drawing/2014/main" id="{F97DE65D-3126-4B17-8029-D9B639B203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103343"/>
              </p:ext>
            </p:extLst>
          </p:nvPr>
        </p:nvGraphicFramePr>
        <p:xfrm>
          <a:off x="1691797" y="4731279"/>
          <a:ext cx="9525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95000" imgH="177480" progId="Equation.DSMT4">
                  <p:embed/>
                </p:oleObj>
              </mc:Choice>
              <mc:Fallback>
                <p:oleObj name="Equation" r:id="rId14" imgW="495000" imgH="177480" progId="Equation.DSMT4">
                  <p:embed/>
                  <p:pic>
                    <p:nvPicPr>
                      <p:cNvPr id="41" name="Object 6">
                        <a:extLst>
                          <a:ext uri="{FF2B5EF4-FFF2-40B4-BE49-F238E27FC236}">
                            <a16:creationId xmlns:a16="http://schemas.microsoft.com/office/drawing/2014/main" id="{F97DE65D-3126-4B17-8029-D9B639B203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797" y="4731279"/>
                        <a:ext cx="952500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A8F18A74-FADE-4DA5-82BB-1B1AB35AA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0112" y="3056463"/>
            <a:ext cx="42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To get the maximum height, plug t=2.38s into the formula for the height</a:t>
            </a:r>
          </a:p>
        </p:txBody>
      </p:sp>
      <p:graphicFrame>
        <p:nvGraphicFramePr>
          <p:cNvPr id="43" name="Object 2">
            <a:extLst>
              <a:ext uri="{FF2B5EF4-FFF2-40B4-BE49-F238E27FC236}">
                <a16:creationId xmlns:a16="http://schemas.microsoft.com/office/drawing/2014/main" id="{73BD0E03-D6B1-4B61-8146-9648B6C26D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423624"/>
              </p:ext>
            </p:extLst>
          </p:nvPr>
        </p:nvGraphicFramePr>
        <p:xfrm>
          <a:off x="4138357" y="3658082"/>
          <a:ext cx="2588677" cy="394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33500" imgH="203200" progId="Equation.DSMT4">
                  <p:embed/>
                </p:oleObj>
              </mc:Choice>
              <mc:Fallback>
                <p:oleObj name="Equation" r:id="rId3" imgW="1333500" imgH="203200" progId="Equation.DSMT4">
                  <p:embed/>
                  <p:pic>
                    <p:nvPicPr>
                      <p:cNvPr id="43" name="Object 2">
                        <a:extLst>
                          <a:ext uri="{FF2B5EF4-FFF2-40B4-BE49-F238E27FC236}">
                            <a16:creationId xmlns:a16="http://schemas.microsoft.com/office/drawing/2014/main" id="{73BD0E03-D6B1-4B61-8146-9648B6C26D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357" y="3658082"/>
                        <a:ext cx="2588677" cy="3944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2">
            <a:extLst>
              <a:ext uri="{FF2B5EF4-FFF2-40B4-BE49-F238E27FC236}">
                <a16:creationId xmlns:a16="http://schemas.microsoft.com/office/drawing/2014/main" id="{BEEA45BD-F425-4FC7-B877-16FD9F8AD2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006155"/>
              </p:ext>
            </p:extLst>
          </p:nvPr>
        </p:nvGraphicFramePr>
        <p:xfrm>
          <a:off x="4130675" y="4031827"/>
          <a:ext cx="394493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031840" imgH="279360" progId="Equation.DSMT4">
                  <p:embed/>
                </p:oleObj>
              </mc:Choice>
              <mc:Fallback>
                <p:oleObj name="Equation" r:id="rId16" imgW="2031840" imgH="279360" progId="Equation.DSMT4">
                  <p:embed/>
                  <p:pic>
                    <p:nvPicPr>
                      <p:cNvPr id="44" name="Object 2">
                        <a:extLst>
                          <a:ext uri="{FF2B5EF4-FFF2-40B4-BE49-F238E27FC236}">
                            <a16:creationId xmlns:a16="http://schemas.microsoft.com/office/drawing/2014/main" id="{BEEA45BD-F425-4FC7-B877-16FD9F8AD2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0675" y="4031827"/>
                        <a:ext cx="3944938" cy="542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2">
            <a:extLst>
              <a:ext uri="{FF2B5EF4-FFF2-40B4-BE49-F238E27FC236}">
                <a16:creationId xmlns:a16="http://schemas.microsoft.com/office/drawing/2014/main" id="{FD3B5A24-F9DD-4A31-917B-33526DDD32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214724"/>
              </p:ext>
            </p:extLst>
          </p:nvPr>
        </p:nvGraphicFramePr>
        <p:xfrm>
          <a:off x="4142661" y="4552757"/>
          <a:ext cx="13811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711000" imgH="177480" progId="Equation.DSMT4">
                  <p:embed/>
                </p:oleObj>
              </mc:Choice>
              <mc:Fallback>
                <p:oleObj name="Equation" r:id="rId18" imgW="711000" imgH="177480" progId="Equation.DSMT4">
                  <p:embed/>
                  <p:pic>
                    <p:nvPicPr>
                      <p:cNvPr id="45" name="Object 2">
                        <a:extLst>
                          <a:ext uri="{FF2B5EF4-FFF2-40B4-BE49-F238E27FC236}">
                            <a16:creationId xmlns:a16="http://schemas.microsoft.com/office/drawing/2014/main" id="{FD3B5A24-F9DD-4A31-917B-33526DDD32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2661" y="4552757"/>
                        <a:ext cx="1381125" cy="346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1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00105 0.4060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10678 -0.39121 C 0.129 -0.47963 0.1625 -0.52871 0.1974 -0.52871 C 0.23733 -0.52871 0.2691 -0.47963 0.29132 -0.39121 L 0.4132 0.0618 " pathEditMode="relative" rAng="0" ptsTypes="FffFF">
                                      <p:cBhvr>
                                        <p:cTn id="8" dur="49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-23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decel="5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72222E-6 -4.07407E-6 L -4.72222E-6 0.04908 " pathEditMode="relative" rAng="0" ptsTypes="AA">
                                      <p:cBhvr>
                                        <p:cTn id="10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decel="5000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1.38889E-6 -4.07407E-6 L -1.38889E-6 0.04792 " pathEditMode="relative" rAng="0" ptsTypes="AA">
                                      <p:cBhvr>
                                        <p:cTn id="12" dur="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decel="5000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animMotion origin="layout" path="M 4.44444E-6 -4.07407E-6 L 4.44444E-6 0.04699 " pathEditMode="relative" rAng="0" ptsTypes="AA">
                                      <p:cBhvr>
                                        <p:cTn id="14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decel="5000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3.33333E-6 -4.07407E-6 L -3.33333E-6 0.04676 " pathEditMode="relative" rAng="0" ptsTypes="AA">
                                      <p:cBhvr>
                                        <p:cTn id="16" dur="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decel="50000" fill="hold" grpId="0" nodeType="withEffect">
                                  <p:stCondLst>
                                    <p:cond delay="4900"/>
                                  </p:stCondLst>
                                  <p:childTnLst>
                                    <p:animMotion origin="layout" path="M -1.11111E-6 -4.07407E-6 L -1.11111E-6 0.04699 " pathEditMode="relative" rAng="0" ptsTypes="AA">
                                      <p:cBhvr>
                                        <p:cTn id="18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decel="50000" fill="hold" grpId="0" nodeType="withEffect">
                                  <p:stCondLst>
                                    <p:cond delay="5900"/>
                                  </p:stCondLst>
                                  <p:childTnLst>
                                    <p:animMotion origin="layout" path="M -0.00053 0.0007 L -0.00018 0.0463 " pathEditMode="relative" rAng="0" ptsTypes="AA">
                                      <p:cBhvr>
                                        <p:cTn id="20" dur="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decel="50000" fill="hold" grpId="0" nodeType="withEffect">
                                  <p:stCondLst>
                                    <p:cond delay="6900"/>
                                  </p:stCondLst>
                                  <p:childTnLst>
                                    <p:animMotion origin="layout" path="M -3.05556E-6 -4.07407E-6 L -3.05556E-6 0.04607 " pathEditMode="relative" rAng="0" ptsTypes="AA">
                                      <p:cBhvr>
                                        <p:cTn id="22" dur="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decel="50000" fill="hold" grpId="0" nodeType="withEffect">
                                  <p:stCondLst>
                                    <p:cond delay="7900"/>
                                  </p:stCondLst>
                                  <p:childTnLst>
                                    <p:animMotion origin="layout" path="M 2.77778E-6 -4.07407E-6 L 0.00052 0.04537 " pathEditMode="relative" rAng="0" ptsTypes="AA">
                                      <p:cBhvr>
                                        <p:cTn id="24" dur="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decel="50000" fill="hold" grpId="0" nodeType="withEffect">
                                  <p:stCondLst>
                                    <p:cond delay="8900"/>
                                  </p:stCondLst>
                                  <p:childTnLst>
                                    <p:animMotion origin="layout" path="M 5E-6 -4.07407E-6 L -0.00052 0.04514 " pathEditMode="relative" rAng="0" ptsTypes="AA">
                                      <p:cBhvr>
                                        <p:cTn id="26" dur="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decel="50000" fill="hold" grpId="0" nodeType="withEffect">
                                  <p:stCondLst>
                                    <p:cond delay="9800"/>
                                  </p:stCondLst>
                                  <p:childTnLst>
                                    <p:animMotion origin="layout" path="M 1.38889E-6 -1.37899E-6 L 0.00017 0.04396 " pathEditMode="relative" rAng="0" ptsTypes="AA">
                                      <p:cBhvr>
                                        <p:cTn id="28" dur="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6" grpId="0" animBg="1"/>
      <p:bldP spid="50" grpId="0"/>
      <p:bldP spid="35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6375" y="-171450"/>
            <a:ext cx="8686800" cy="1939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500" dirty="0">
                <a:latin typeface="Times New Roman" pitchFamily="18" charset="0"/>
                <a:cs typeface="Times New Roman" pitchFamily="18" charset="0"/>
              </a:rPr>
              <a:t>A rock is thrown into the air.  The height of the rock is given by the formula:                                              where “h” is the height in meters and “t” is the time after the rock is thrown in seconds. How long will it take the rock to hit the ground?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502853" y="590550"/>
          <a:ext cx="30321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33500" imgH="203200" progId="Equation.DSMT4">
                  <p:embed/>
                </p:oleObj>
              </mc:Choice>
              <mc:Fallback>
                <p:oleObj name="Equation" r:id="rId3" imgW="1333500" imgH="203200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2853" y="590550"/>
                        <a:ext cx="3032125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5" name="Group 4"/>
          <p:cNvGrpSpPr>
            <a:grpSpLocks/>
          </p:cNvGrpSpPr>
          <p:nvPr/>
        </p:nvGrpSpPr>
        <p:grpSpPr bwMode="auto">
          <a:xfrm>
            <a:off x="306388" y="5797550"/>
            <a:ext cx="447675" cy="474663"/>
            <a:chOff x="3352800" y="2998694"/>
            <a:chExt cx="950259" cy="1075765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490527" y="3571941"/>
              <a:ext cx="651216" cy="353821"/>
            </a:xfrm>
            <a:prstGeom prst="flowChartDelay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" name="Oval 6"/>
            <p:cNvSpPr/>
            <p:nvPr/>
          </p:nvSpPr>
          <p:spPr>
            <a:xfrm>
              <a:off x="3571830" y="3070651"/>
              <a:ext cx="498717" cy="500105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8" name="Pie 7"/>
            <p:cNvSpPr/>
            <p:nvPr/>
          </p:nvSpPr>
          <p:spPr>
            <a:xfrm>
              <a:off x="3578570" y="2998694"/>
              <a:ext cx="495349" cy="510898"/>
            </a:xfrm>
            <a:prstGeom prst="pie">
              <a:avLst>
                <a:gd name="adj1" fmla="val 9548722"/>
                <a:gd name="adj2" fmla="val 788036"/>
              </a:avLst>
            </a:prstGeom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" name="Diagonal Stripe 8"/>
            <p:cNvSpPr/>
            <p:nvPr/>
          </p:nvSpPr>
          <p:spPr>
            <a:xfrm>
              <a:off x="4020003" y="3347689"/>
              <a:ext cx="283056" cy="323809"/>
            </a:xfrm>
            <a:prstGeom prst="diagStripe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0" name="Diagonal Stripe 9"/>
            <p:cNvSpPr/>
            <p:nvPr/>
          </p:nvSpPr>
          <p:spPr>
            <a:xfrm flipH="1">
              <a:off x="3352800" y="3380068"/>
              <a:ext cx="283056" cy="323809"/>
            </a:xfrm>
            <a:prstGeom prst="diagStripe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163513" y="6297613"/>
            <a:ext cx="4714875" cy="0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35013" y="5797550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302625" y="2632075"/>
            <a:ext cx="3127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  <a:p>
            <a:r>
              <a:rPr lang="en-CA"/>
              <a:t>8</a:t>
            </a:r>
          </a:p>
          <a:p>
            <a:r>
              <a:rPr lang="en-CA"/>
              <a:t>7</a:t>
            </a:r>
          </a:p>
          <a:p>
            <a:r>
              <a:rPr lang="en-CA"/>
              <a:t>6</a:t>
            </a:r>
          </a:p>
          <a:p>
            <a:r>
              <a:rPr lang="en-CA"/>
              <a:t>5</a:t>
            </a:r>
          </a:p>
          <a:p>
            <a:r>
              <a:rPr lang="en-CA"/>
              <a:t>4</a:t>
            </a:r>
          </a:p>
          <a:p>
            <a:r>
              <a:rPr lang="en-CA"/>
              <a:t>3</a:t>
            </a:r>
          </a:p>
          <a:p>
            <a:r>
              <a:rPr lang="en-CA"/>
              <a:t>2</a:t>
            </a:r>
          </a:p>
          <a:p>
            <a:r>
              <a:rPr lang="en-CA"/>
              <a:t>1</a:t>
            </a:r>
          </a:p>
          <a:p>
            <a:r>
              <a:rPr lang="en-CA"/>
              <a:t>0</a:t>
            </a:r>
          </a:p>
        </p:txBody>
      </p:sp>
      <p:sp>
        <p:nvSpPr>
          <p:cNvPr id="6169" name="TextBox 19"/>
          <p:cNvSpPr txBox="1">
            <a:spLocks noChangeArrowheads="1"/>
          </p:cNvSpPr>
          <p:nvPr/>
        </p:nvSpPr>
        <p:spPr bwMode="auto">
          <a:xfrm>
            <a:off x="8016875" y="51038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021638" y="4781550"/>
            <a:ext cx="312737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5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7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8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8332788" y="4795838"/>
            <a:ext cx="312737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72300" y="5429250"/>
            <a:ext cx="2000250" cy="1428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926263" y="2487613"/>
            <a:ext cx="2000250" cy="2655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182" name="TextBox 35"/>
          <p:cNvSpPr txBox="1">
            <a:spLocks noChangeArrowheads="1"/>
          </p:cNvSpPr>
          <p:nvPr/>
        </p:nvSpPr>
        <p:spPr bwMode="auto">
          <a:xfrm>
            <a:off x="7772400" y="4721225"/>
            <a:ext cx="1069975" cy="3683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(s)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527925" y="4529138"/>
            <a:ext cx="1509713" cy="10001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8315325" y="5262563"/>
            <a:ext cx="44450" cy="53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17487" y="2026921"/>
            <a:ext cx="3390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When the rock hits the ground,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the height will be 0 meters high</a:t>
            </a:r>
          </a:p>
        </p:txBody>
      </p:sp>
      <p:graphicFrame>
        <p:nvGraphicFramePr>
          <p:cNvPr id="59" name="Object 3"/>
          <p:cNvGraphicFramePr>
            <a:graphicFrameLocks noChangeAspect="1"/>
          </p:cNvGraphicFramePr>
          <p:nvPr/>
        </p:nvGraphicFramePr>
        <p:xfrm>
          <a:off x="292100" y="2759075"/>
          <a:ext cx="5492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41091" imgH="177646" progId="Equation.DSMT4">
                  <p:embed/>
                </p:oleObj>
              </mc:Choice>
              <mc:Fallback>
                <p:oleObj name="Equation" r:id="rId5" imgW="241091" imgH="177646" progId="Equation.DSMT4">
                  <p:embed/>
                  <p:pic>
                    <p:nvPicPr>
                      <p:cNvPr id="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2759075"/>
                        <a:ext cx="5492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4"/>
          <p:cNvGraphicFramePr>
            <a:graphicFrameLocks noChangeAspect="1"/>
          </p:cNvGraphicFramePr>
          <p:nvPr/>
        </p:nvGraphicFramePr>
        <p:xfrm>
          <a:off x="809625" y="2693988"/>
          <a:ext cx="248443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91726" imgH="203112" progId="Equation.DSMT4">
                  <p:embed/>
                </p:oleObj>
              </mc:Choice>
              <mc:Fallback>
                <p:oleObj name="Equation" r:id="rId7" imgW="1091726" imgH="203112" progId="Equation.DSMT4">
                  <p:embed/>
                  <p:pic>
                    <p:nvPicPr>
                      <p:cNvPr id="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2693988"/>
                        <a:ext cx="2484438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5"/>
          <p:cNvGraphicFramePr>
            <a:graphicFrameLocks noChangeAspect="1"/>
          </p:cNvGraphicFramePr>
          <p:nvPr/>
        </p:nvGraphicFramePr>
        <p:xfrm>
          <a:off x="314325" y="2757488"/>
          <a:ext cx="5492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41091" imgH="177646" progId="Equation.DSMT4">
                  <p:embed/>
                </p:oleObj>
              </mc:Choice>
              <mc:Fallback>
                <p:oleObj name="Equation" r:id="rId9" imgW="241091" imgH="177646" progId="Equation.DSMT4">
                  <p:embed/>
                  <p:pic>
                    <p:nvPicPr>
                      <p:cNvPr id="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2757488"/>
                        <a:ext cx="5492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738563" y="2052638"/>
            <a:ext cx="35702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Now use the Quadratic Formula</a:t>
            </a:r>
          </a:p>
          <a:p>
            <a:r>
              <a:rPr lang="en-CA">
                <a:solidFill>
                  <a:srgbClr val="FF0000"/>
                </a:solidFill>
              </a:rPr>
              <a:t>to solve for the time “t” needed to</a:t>
            </a:r>
          </a:p>
          <a:p>
            <a:r>
              <a:rPr lang="en-CA">
                <a:solidFill>
                  <a:srgbClr val="FF0000"/>
                </a:solidFill>
              </a:rPr>
              <a:t>hit the ground</a:t>
            </a:r>
          </a:p>
        </p:txBody>
      </p:sp>
      <p:graphicFrame>
        <p:nvGraphicFramePr>
          <p:cNvPr id="63" name="Object 6"/>
          <p:cNvGraphicFramePr>
            <a:graphicFrameLocks noChangeAspect="1"/>
          </p:cNvGraphicFramePr>
          <p:nvPr/>
        </p:nvGraphicFramePr>
        <p:xfrm>
          <a:off x="3765550" y="3030538"/>
          <a:ext cx="10795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58558" imgH="177723" progId="Equation.DSMT4">
                  <p:embed/>
                </p:oleObj>
              </mc:Choice>
              <mc:Fallback>
                <p:oleObj name="Equation" r:id="rId11" imgW="558558" imgH="177723" progId="Equation.DSMT4">
                  <p:embed/>
                  <p:pic>
                    <p:nvPicPr>
                      <p:cNvPr id="6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550" y="3030538"/>
                        <a:ext cx="1079500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7"/>
          <p:cNvGraphicFramePr>
            <a:graphicFrameLocks noChangeAspect="1"/>
          </p:cNvGraphicFramePr>
          <p:nvPr/>
        </p:nvGraphicFramePr>
        <p:xfrm>
          <a:off x="5145088" y="3027363"/>
          <a:ext cx="83502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31425" imgH="177646" progId="Equation.DSMT4">
                  <p:embed/>
                </p:oleObj>
              </mc:Choice>
              <mc:Fallback>
                <p:oleObj name="Equation" r:id="rId13" imgW="431425" imgH="177646" progId="Equation.DSMT4">
                  <p:embed/>
                  <p:pic>
                    <p:nvPicPr>
                      <p:cNvPr id="6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3027363"/>
                        <a:ext cx="835025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8"/>
          <p:cNvGraphicFramePr>
            <a:graphicFrameLocks noChangeAspect="1"/>
          </p:cNvGraphicFramePr>
          <p:nvPr/>
        </p:nvGraphicFramePr>
        <p:xfrm>
          <a:off x="6275388" y="3025775"/>
          <a:ext cx="88423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57002" imgH="177723" progId="Equation.DSMT4">
                  <p:embed/>
                </p:oleObj>
              </mc:Choice>
              <mc:Fallback>
                <p:oleObj name="Equation" r:id="rId15" imgW="457002" imgH="177723" progId="Equation.DSMT4">
                  <p:embed/>
                  <p:pic>
                    <p:nvPicPr>
                      <p:cNvPr id="6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5388" y="3025775"/>
                        <a:ext cx="884237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9"/>
          <p:cNvGraphicFramePr>
            <a:graphicFrameLocks noChangeAspect="1"/>
          </p:cNvGraphicFramePr>
          <p:nvPr/>
        </p:nvGraphicFramePr>
        <p:xfrm>
          <a:off x="349250" y="3260725"/>
          <a:ext cx="366553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612900" imgH="393700" progId="Equation.DSMT4">
                  <p:embed/>
                </p:oleObj>
              </mc:Choice>
              <mc:Fallback>
                <p:oleObj name="Equation" r:id="rId17" imgW="1612900" imgH="393700" progId="Equation.DSMT4">
                  <p:embed/>
                  <p:pic>
                    <p:nvPicPr>
                      <p:cNvPr id="6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3260725"/>
                        <a:ext cx="3665538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10"/>
          <p:cNvGraphicFramePr>
            <a:graphicFrameLocks noChangeAspect="1"/>
          </p:cNvGraphicFramePr>
          <p:nvPr/>
        </p:nvGraphicFramePr>
        <p:xfrm>
          <a:off x="733425" y="3378200"/>
          <a:ext cx="6207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18918" imgH="253890" progId="Equation.DSMT4">
                  <p:embed/>
                </p:oleObj>
              </mc:Choice>
              <mc:Fallback>
                <p:oleObj name="Equation" r:id="rId19" imgW="418918" imgH="253890" progId="Equation.DSMT4">
                  <p:embed/>
                  <p:pic>
                    <p:nvPicPr>
                      <p:cNvPr id="6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3378200"/>
                        <a:ext cx="620713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11"/>
          <p:cNvGraphicFramePr>
            <a:graphicFrameLocks noChangeAspect="1"/>
          </p:cNvGraphicFramePr>
          <p:nvPr/>
        </p:nvGraphicFramePr>
        <p:xfrm>
          <a:off x="1382713" y="3281363"/>
          <a:ext cx="22653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409088" imgH="330057" progId="Equation.DSMT4">
                  <p:embed/>
                </p:oleObj>
              </mc:Choice>
              <mc:Fallback>
                <p:oleObj name="Equation" r:id="rId21" imgW="1409088" imgH="330057" progId="Equation.DSMT4">
                  <p:embed/>
                  <p:pic>
                    <p:nvPicPr>
                      <p:cNvPr id="6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3281363"/>
                        <a:ext cx="22653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12"/>
          <p:cNvGraphicFramePr>
            <a:graphicFrameLocks noChangeAspect="1"/>
          </p:cNvGraphicFramePr>
          <p:nvPr/>
        </p:nvGraphicFramePr>
        <p:xfrm>
          <a:off x="2468563" y="3387725"/>
          <a:ext cx="1271587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850531" imgH="253890" progId="Equation.DSMT4">
                  <p:embed/>
                </p:oleObj>
              </mc:Choice>
              <mc:Fallback>
                <p:oleObj name="Equation" r:id="rId23" imgW="850531" imgH="253890" progId="Equation.DSMT4">
                  <p:embed/>
                  <p:pic>
                    <p:nvPicPr>
                      <p:cNvPr id="6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3387725"/>
                        <a:ext cx="1271587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13"/>
          <p:cNvGraphicFramePr>
            <a:graphicFrameLocks noChangeAspect="1"/>
          </p:cNvGraphicFramePr>
          <p:nvPr/>
        </p:nvGraphicFramePr>
        <p:xfrm>
          <a:off x="1709738" y="3716338"/>
          <a:ext cx="90328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533169" imgH="253890" progId="Equation.DSMT4">
                  <p:embed/>
                </p:oleObj>
              </mc:Choice>
              <mc:Fallback>
                <p:oleObj name="Equation" r:id="rId25" imgW="533169" imgH="253890" progId="Equation.DSMT4">
                  <p:embed/>
                  <p:pic>
                    <p:nvPicPr>
                      <p:cNvPr id="7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3716338"/>
                        <a:ext cx="903287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14"/>
          <p:cNvGraphicFramePr>
            <a:graphicFrameLocks noChangeAspect="1"/>
          </p:cNvGraphicFramePr>
          <p:nvPr/>
        </p:nvGraphicFramePr>
        <p:xfrm>
          <a:off x="252413" y="4221163"/>
          <a:ext cx="21351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269449" imgH="431613" progId="Equation.DSMT4">
                  <p:embed/>
                </p:oleObj>
              </mc:Choice>
              <mc:Fallback>
                <p:oleObj name="Equation" r:id="rId27" imgW="1269449" imgH="431613" progId="Equation.DSMT4">
                  <p:embed/>
                  <p:pic>
                    <p:nvPicPr>
                      <p:cNvPr id="7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4221163"/>
                        <a:ext cx="2135187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15"/>
          <p:cNvGraphicFramePr>
            <a:graphicFrameLocks noChangeAspect="1"/>
          </p:cNvGraphicFramePr>
          <p:nvPr/>
        </p:nvGraphicFramePr>
        <p:xfrm>
          <a:off x="2338388" y="4195763"/>
          <a:ext cx="1611312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901309" imgH="431613" progId="Equation.DSMT4">
                  <p:embed/>
                </p:oleObj>
              </mc:Choice>
              <mc:Fallback>
                <p:oleObj name="Equation" r:id="rId29" imgW="901309" imgH="431613" progId="Equation.DSMT4">
                  <p:embed/>
                  <p:pic>
                    <p:nvPicPr>
                      <p:cNvPr id="7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4195763"/>
                        <a:ext cx="1611312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16"/>
          <p:cNvGraphicFramePr>
            <a:graphicFrameLocks noChangeAspect="1"/>
          </p:cNvGraphicFramePr>
          <p:nvPr/>
        </p:nvGraphicFramePr>
        <p:xfrm>
          <a:off x="4241800" y="4148138"/>
          <a:ext cx="15875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028254" imgH="431613" progId="Equation.DSMT4">
                  <p:embed/>
                </p:oleObj>
              </mc:Choice>
              <mc:Fallback>
                <p:oleObj name="Equation" r:id="rId31" imgW="1028254" imgH="431613" progId="Equation.DSMT4">
                  <p:embed/>
                  <p:pic>
                    <p:nvPicPr>
                      <p:cNvPr id="73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4148138"/>
                        <a:ext cx="15875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17"/>
          <p:cNvGraphicFramePr>
            <a:graphicFrameLocks noChangeAspect="1"/>
          </p:cNvGraphicFramePr>
          <p:nvPr/>
        </p:nvGraphicFramePr>
        <p:xfrm>
          <a:off x="4235450" y="4975225"/>
          <a:ext cx="15652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016000" imgH="228600" progId="Equation.DSMT4">
                  <p:embed/>
                </p:oleObj>
              </mc:Choice>
              <mc:Fallback>
                <p:oleObj name="Equation" r:id="rId33" imgW="1016000" imgH="228600" progId="Equation.DSMT4">
                  <p:embed/>
                  <p:pic>
                    <p:nvPicPr>
                      <p:cNvPr id="7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50" y="4975225"/>
                        <a:ext cx="15652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18"/>
          <p:cNvGraphicFramePr>
            <a:graphicFrameLocks noChangeAspect="1"/>
          </p:cNvGraphicFramePr>
          <p:nvPr/>
        </p:nvGraphicFramePr>
        <p:xfrm>
          <a:off x="5962650" y="4111625"/>
          <a:ext cx="16049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040948" imgH="431613" progId="Equation.DSMT4">
                  <p:embed/>
                </p:oleObj>
              </mc:Choice>
              <mc:Fallback>
                <p:oleObj name="Equation" r:id="rId35" imgW="1040948" imgH="431613" progId="Equation.DSMT4">
                  <p:embed/>
                  <p:pic>
                    <p:nvPicPr>
                      <p:cNvPr id="75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4111625"/>
                        <a:ext cx="1604963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19"/>
          <p:cNvGraphicFramePr>
            <a:graphicFrameLocks noChangeAspect="1"/>
          </p:cNvGraphicFramePr>
          <p:nvPr/>
        </p:nvGraphicFramePr>
        <p:xfrm>
          <a:off x="6096000" y="4938713"/>
          <a:ext cx="111601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723586" imgH="228501" progId="Equation.DSMT4">
                  <p:embed/>
                </p:oleObj>
              </mc:Choice>
              <mc:Fallback>
                <p:oleObj name="Equation" r:id="rId37" imgW="723586" imgH="228501" progId="Equation.DSMT4">
                  <p:embed/>
                  <p:pic>
                    <p:nvPicPr>
                      <p:cNvPr id="76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938713"/>
                        <a:ext cx="111601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771900" y="5422900"/>
            <a:ext cx="3622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It took approximately 4.9 seconds</a:t>
            </a:r>
          </a:p>
          <a:p>
            <a:r>
              <a:rPr lang="en-CA" dirty="0">
                <a:solidFill>
                  <a:srgbClr val="FF0000"/>
                </a:solidFill>
              </a:rPr>
              <a:t>for the rock to hit the ground</a:t>
            </a:r>
          </a:p>
        </p:txBody>
      </p:sp>
      <p:sp>
        <p:nvSpPr>
          <p:cNvPr id="618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39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746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1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00105 0.4060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10678 -0.39121 C 0.129 -0.47963 0.1625 -0.52871 0.1974 -0.52871 C 0.23733 -0.52871 0.2691 -0.47963 0.29132 -0.39121 L 0.4132 0.0618 " pathEditMode="relative" rAng="0" ptsTypes="FffFF">
                                      <p:cBhvr>
                                        <p:cTn id="8" dur="49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-23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decel="5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72222E-6 -4.07407E-6 L -4.72222E-6 0.04908 " pathEditMode="relative" rAng="0" ptsTypes="AA">
                                      <p:cBhvr>
                                        <p:cTn id="10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decel="5000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1.38889E-6 -4.07407E-6 L -1.38889E-6 0.04792 " pathEditMode="relative" rAng="0" ptsTypes="AA">
                                      <p:cBhvr>
                                        <p:cTn id="12" dur="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decel="5000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animMotion origin="layout" path="M 4.44444E-6 -4.07407E-6 L 4.44444E-6 0.04699 " pathEditMode="relative" rAng="0" ptsTypes="AA">
                                      <p:cBhvr>
                                        <p:cTn id="14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decel="5000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3.33333E-6 -4.07407E-6 L -3.33333E-6 0.04676 " pathEditMode="relative" rAng="0" ptsTypes="AA">
                                      <p:cBhvr>
                                        <p:cTn id="16" dur="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decel="50000" fill="hold" grpId="0" nodeType="withEffect">
                                  <p:stCondLst>
                                    <p:cond delay="4900"/>
                                  </p:stCondLst>
                                  <p:childTnLst>
                                    <p:animMotion origin="layout" path="M -1.11111E-6 -4.07407E-6 L -1.11111E-6 0.04699 " pathEditMode="relative" rAng="0" ptsTypes="AA">
                                      <p:cBhvr>
                                        <p:cTn id="18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decel="50000" fill="hold" grpId="0" nodeType="withEffect">
                                  <p:stCondLst>
                                    <p:cond delay="5900"/>
                                  </p:stCondLst>
                                  <p:childTnLst>
                                    <p:animMotion origin="layout" path="M -0.00053 0.0007 L -0.00018 0.0463 " pathEditMode="relative" rAng="0" ptsTypes="AA">
                                      <p:cBhvr>
                                        <p:cTn id="20" dur="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decel="50000" fill="hold" grpId="0" nodeType="withEffect">
                                  <p:stCondLst>
                                    <p:cond delay="6900"/>
                                  </p:stCondLst>
                                  <p:childTnLst>
                                    <p:animMotion origin="layout" path="M -3.05556E-6 -4.07407E-6 L -3.05556E-6 0.04607 " pathEditMode="relative" rAng="0" ptsTypes="AA">
                                      <p:cBhvr>
                                        <p:cTn id="22" dur="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decel="50000" fill="hold" grpId="0" nodeType="withEffect">
                                  <p:stCondLst>
                                    <p:cond delay="7900"/>
                                  </p:stCondLst>
                                  <p:childTnLst>
                                    <p:animMotion origin="layout" path="M 2.77778E-6 -4.07407E-6 L 0.00052 0.04537 " pathEditMode="relative" rAng="0" ptsTypes="AA">
                                      <p:cBhvr>
                                        <p:cTn id="24" dur="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decel="50000" fill="hold" grpId="0" nodeType="withEffect">
                                  <p:stCondLst>
                                    <p:cond delay="8900"/>
                                  </p:stCondLst>
                                  <p:childTnLst>
                                    <p:animMotion origin="layout" path="M 5E-6 -4.07407E-6 L -0.00052 0.04514 " pathEditMode="relative" rAng="0" ptsTypes="AA">
                                      <p:cBhvr>
                                        <p:cTn id="26" dur="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decel="50000" fill="hold" grpId="0" nodeType="withEffect">
                                  <p:stCondLst>
                                    <p:cond delay="9800"/>
                                  </p:stCondLst>
                                  <p:childTnLst>
                                    <p:animMotion origin="layout" path="M 1.38889E-6 -1.37899E-6 L 0.00017 0.04396 " pathEditMode="relative" rAng="0" ptsTypes="AA">
                                      <p:cBhvr>
                                        <p:cTn id="28" dur="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6" grpId="0" animBg="1"/>
      <p:bldP spid="57" grpId="0"/>
      <p:bldP spid="62" grpId="0"/>
      <p:bldP spid="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xplosion 1 19"/>
          <p:cNvSpPr/>
          <p:nvPr/>
        </p:nvSpPr>
        <p:spPr>
          <a:xfrm>
            <a:off x="784225" y="4286250"/>
            <a:ext cx="747713" cy="511175"/>
          </a:xfrm>
          <a:prstGeom prst="irregularSeal1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" name="Flowchart: Delay 18"/>
          <p:cNvSpPr/>
          <p:nvPr/>
        </p:nvSpPr>
        <p:spPr>
          <a:xfrm rot="18030694">
            <a:off x="1015206" y="4588669"/>
            <a:ext cx="160338" cy="101600"/>
          </a:xfrm>
          <a:prstGeom prst="flowChartDelay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268" name="Title 1"/>
          <p:cNvSpPr>
            <a:spLocks noGrp="1"/>
          </p:cNvSpPr>
          <p:nvPr>
            <p:ph type="title"/>
          </p:nvPr>
        </p:nvSpPr>
        <p:spPr>
          <a:xfrm>
            <a:off x="107950" y="44450"/>
            <a:ext cx="8937625" cy="2133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400" dirty="0">
                <a:latin typeface="Times New Roman" pitchFamily="18" charset="0"/>
                <a:cs typeface="Times New Roman" pitchFamily="18" charset="0"/>
              </a:rPr>
              <a:t>A tank is parked next to a cliff and fires a missile.  The height of the missile is given by the formula:                                      The missile is to be detonated when it is falling at 80m above the ground.  After how many seconds should the missile be detonated after it is fired?  </a:t>
            </a:r>
            <a:br>
              <a:rPr lang="en-CA" sz="2400" dirty="0">
                <a:latin typeface="Times New Roman" pitchFamily="18" charset="0"/>
                <a:cs typeface="Times New Roman" pitchFamily="18" charset="0"/>
              </a:rPr>
            </a:br>
            <a:endParaRPr lang="en-CA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6688" y="5926138"/>
            <a:ext cx="5330825" cy="0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5343525"/>
            <a:ext cx="1184275" cy="5699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7187" name="Group 14"/>
          <p:cNvGrpSpPr>
            <a:grpSpLocks/>
          </p:cNvGrpSpPr>
          <p:nvPr/>
        </p:nvGrpSpPr>
        <p:grpSpPr bwMode="auto">
          <a:xfrm>
            <a:off x="307975" y="4560888"/>
            <a:ext cx="777875" cy="817562"/>
            <a:chOff x="2113808" y="2433590"/>
            <a:chExt cx="777830" cy="843065"/>
          </a:xfrm>
        </p:grpSpPr>
        <p:sp>
          <p:nvSpPr>
            <p:cNvPr id="12" name="Trapezoid 11"/>
            <p:cNvSpPr/>
            <p:nvPr/>
          </p:nvSpPr>
          <p:spPr>
            <a:xfrm>
              <a:off x="2172543" y="2980355"/>
              <a:ext cx="677823" cy="178435"/>
            </a:xfrm>
            <a:prstGeom prst="trapezoid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7" name="Oval 6"/>
            <p:cNvSpPr/>
            <p:nvPr/>
          </p:nvSpPr>
          <p:spPr>
            <a:xfrm>
              <a:off x="2113808" y="3109679"/>
              <a:ext cx="177790" cy="16697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" name="Oval 7"/>
            <p:cNvSpPr/>
            <p:nvPr/>
          </p:nvSpPr>
          <p:spPr>
            <a:xfrm>
              <a:off x="2313821" y="3109679"/>
              <a:ext cx="177790" cy="16697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9" name="Oval 8"/>
            <p:cNvSpPr/>
            <p:nvPr/>
          </p:nvSpPr>
          <p:spPr>
            <a:xfrm>
              <a:off x="2513835" y="3109679"/>
              <a:ext cx="177790" cy="16697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0" name="Oval 9"/>
            <p:cNvSpPr/>
            <p:nvPr/>
          </p:nvSpPr>
          <p:spPr>
            <a:xfrm>
              <a:off x="2713848" y="3109679"/>
              <a:ext cx="177790" cy="16697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4" name="Rectangle 13"/>
            <p:cNvSpPr/>
            <p:nvPr/>
          </p:nvSpPr>
          <p:spPr>
            <a:xfrm rot="18181928">
              <a:off x="2570511" y="2592802"/>
              <a:ext cx="450180" cy="131755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7" name="Trapezoid 16"/>
            <p:cNvSpPr/>
            <p:nvPr/>
          </p:nvSpPr>
          <p:spPr>
            <a:xfrm>
              <a:off x="2348744" y="2720068"/>
              <a:ext cx="311132" cy="117865"/>
            </a:xfrm>
            <a:prstGeom prst="trapezoid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3" name="Trapezoid 12"/>
            <p:cNvSpPr/>
            <p:nvPr/>
          </p:nvSpPr>
          <p:spPr>
            <a:xfrm>
              <a:off x="2232864" y="2837934"/>
              <a:ext cx="546068" cy="189894"/>
            </a:xfrm>
            <a:prstGeom prst="trapezoid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rot="5400000">
            <a:off x="3155156" y="4850607"/>
            <a:ext cx="2149475" cy="1588"/>
          </a:xfrm>
          <a:prstGeom prst="straightConnector1">
            <a:avLst/>
          </a:prstGeom>
          <a:ln w="22225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008313" y="3763963"/>
            <a:ext cx="2493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4284663" y="4686300"/>
          <a:ext cx="5175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4404" imgH="177569" progId="Equation.DSMT4">
                  <p:embed/>
                </p:oleObj>
              </mc:Choice>
              <mc:Fallback>
                <p:oleObj name="Equation" r:id="rId3" imgW="304404" imgH="177569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686300"/>
                        <a:ext cx="517525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302625" y="2632075"/>
            <a:ext cx="3127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  <a:p>
            <a:r>
              <a:rPr lang="en-CA"/>
              <a:t>8</a:t>
            </a:r>
          </a:p>
          <a:p>
            <a:r>
              <a:rPr lang="en-CA"/>
              <a:t>7</a:t>
            </a:r>
          </a:p>
          <a:p>
            <a:r>
              <a:rPr lang="en-CA"/>
              <a:t>6</a:t>
            </a:r>
          </a:p>
          <a:p>
            <a:r>
              <a:rPr lang="en-CA"/>
              <a:t>5</a:t>
            </a:r>
          </a:p>
          <a:p>
            <a:r>
              <a:rPr lang="en-CA"/>
              <a:t>4</a:t>
            </a:r>
          </a:p>
          <a:p>
            <a:r>
              <a:rPr lang="en-CA"/>
              <a:t>3</a:t>
            </a:r>
          </a:p>
          <a:p>
            <a:r>
              <a:rPr lang="en-CA"/>
              <a:t>2</a:t>
            </a:r>
          </a:p>
          <a:p>
            <a:r>
              <a:rPr lang="en-CA"/>
              <a:t>1</a:t>
            </a:r>
          </a:p>
          <a:p>
            <a:r>
              <a:rPr lang="en-CA"/>
              <a:t>0</a:t>
            </a:r>
          </a:p>
        </p:txBody>
      </p:sp>
      <p:sp>
        <p:nvSpPr>
          <p:cNvPr id="7191" name="TextBox 19"/>
          <p:cNvSpPr txBox="1">
            <a:spLocks noChangeArrowheads="1"/>
          </p:cNvSpPr>
          <p:nvPr/>
        </p:nvSpPr>
        <p:spPr bwMode="auto">
          <a:xfrm>
            <a:off x="8016875" y="5105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21638" y="4781550"/>
            <a:ext cx="312737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4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5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7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8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8301038" y="4795838"/>
            <a:ext cx="312737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7202" name="TextBox 19"/>
          <p:cNvSpPr txBox="1">
            <a:spLocks noChangeArrowheads="1"/>
          </p:cNvSpPr>
          <p:nvPr/>
        </p:nvSpPr>
        <p:spPr bwMode="auto">
          <a:xfrm>
            <a:off x="7780338" y="51054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785100" y="477520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013700" y="477520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8013700" y="477520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8013700" y="4775200"/>
            <a:ext cx="312738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8013700" y="477520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124700" y="2487613"/>
            <a:ext cx="2000250" cy="2655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7209" name="TextBox 35"/>
          <p:cNvSpPr txBox="1">
            <a:spLocks noChangeArrowheads="1"/>
          </p:cNvSpPr>
          <p:nvPr/>
        </p:nvSpPr>
        <p:spPr bwMode="auto">
          <a:xfrm>
            <a:off x="7772400" y="4721225"/>
            <a:ext cx="1069975" cy="3683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(s)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131050" y="5429250"/>
            <a:ext cx="2000250" cy="1428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3" name="Rectangle 42"/>
          <p:cNvSpPr/>
          <p:nvPr/>
        </p:nvSpPr>
        <p:spPr>
          <a:xfrm>
            <a:off x="7527925" y="4529138"/>
            <a:ext cx="1509713" cy="10001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Oval 43"/>
          <p:cNvSpPr/>
          <p:nvPr/>
        </p:nvSpPr>
        <p:spPr>
          <a:xfrm>
            <a:off x="8315325" y="5262563"/>
            <a:ext cx="44450" cy="53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8" name="Flowchart: Process 57"/>
          <p:cNvSpPr/>
          <p:nvPr/>
        </p:nvSpPr>
        <p:spPr>
          <a:xfrm>
            <a:off x="5105400" y="3708400"/>
            <a:ext cx="49213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9" name="Flowchart: Process 58"/>
          <p:cNvSpPr/>
          <p:nvPr/>
        </p:nvSpPr>
        <p:spPr>
          <a:xfrm>
            <a:off x="5027613" y="3733800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0" name="Flowchart: Process 59"/>
          <p:cNvSpPr/>
          <p:nvPr/>
        </p:nvSpPr>
        <p:spPr>
          <a:xfrm>
            <a:off x="5100638" y="3790950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1" name="Flowchart: Process 60"/>
          <p:cNvSpPr/>
          <p:nvPr/>
        </p:nvSpPr>
        <p:spPr>
          <a:xfrm>
            <a:off x="5203825" y="3703638"/>
            <a:ext cx="47625" cy="5556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2" name="Flowchart: Process 61"/>
          <p:cNvSpPr/>
          <p:nvPr/>
        </p:nvSpPr>
        <p:spPr>
          <a:xfrm>
            <a:off x="5095875" y="3735388"/>
            <a:ext cx="47625" cy="5556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3" name="Flowchart: Process 62"/>
          <p:cNvSpPr/>
          <p:nvPr/>
        </p:nvSpPr>
        <p:spPr>
          <a:xfrm>
            <a:off x="5026025" y="3659188"/>
            <a:ext cx="47625" cy="5556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4" name="Flowchart: Process 63"/>
          <p:cNvSpPr/>
          <p:nvPr/>
        </p:nvSpPr>
        <p:spPr>
          <a:xfrm>
            <a:off x="5056188" y="3679825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5" name="Flowchart: Process 64"/>
          <p:cNvSpPr/>
          <p:nvPr/>
        </p:nvSpPr>
        <p:spPr>
          <a:xfrm>
            <a:off x="5148263" y="3811588"/>
            <a:ext cx="47625" cy="5556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6" name="Flowchart: Process 65"/>
          <p:cNvSpPr/>
          <p:nvPr/>
        </p:nvSpPr>
        <p:spPr>
          <a:xfrm>
            <a:off x="5051425" y="3762375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7" name="Flowchart: Process 66"/>
          <p:cNvSpPr/>
          <p:nvPr/>
        </p:nvSpPr>
        <p:spPr>
          <a:xfrm>
            <a:off x="5153025" y="3676650"/>
            <a:ext cx="49213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8" name="Flowchart: Process 67"/>
          <p:cNvSpPr/>
          <p:nvPr/>
        </p:nvSpPr>
        <p:spPr>
          <a:xfrm>
            <a:off x="5205413" y="3781425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9" name="Flowchart: Process 68"/>
          <p:cNvSpPr/>
          <p:nvPr/>
        </p:nvSpPr>
        <p:spPr>
          <a:xfrm>
            <a:off x="5145088" y="3736975"/>
            <a:ext cx="49212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6" name="Explosion 1 55"/>
          <p:cNvSpPr/>
          <p:nvPr/>
        </p:nvSpPr>
        <p:spPr>
          <a:xfrm>
            <a:off x="4572000" y="3403600"/>
            <a:ext cx="1130300" cy="730250"/>
          </a:xfrm>
          <a:prstGeom prst="irregularSeal1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7" name="Explosion 1 56"/>
          <p:cNvSpPr/>
          <p:nvPr/>
        </p:nvSpPr>
        <p:spPr>
          <a:xfrm rot="7721062">
            <a:off x="4543426" y="3259137"/>
            <a:ext cx="1236662" cy="906463"/>
          </a:xfrm>
          <a:prstGeom prst="irregularSeal1">
            <a:avLst/>
          </a:prstGeom>
          <a:solidFill>
            <a:srgbClr val="C0000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4716463" y="422275"/>
          <a:ext cx="26082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82700" imgH="203200" progId="Equation.DSMT4">
                  <p:embed/>
                </p:oleObj>
              </mc:Choice>
              <mc:Fallback>
                <p:oleObj name="Equation" r:id="rId5" imgW="1282700" imgH="203200" progId="Equation.DSMT4">
                  <p:embed/>
                  <p:pic>
                    <p:nvPicPr>
                      <p:cNvPr id="71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422275"/>
                        <a:ext cx="2608262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Cloud 70"/>
          <p:cNvSpPr/>
          <p:nvPr/>
        </p:nvSpPr>
        <p:spPr>
          <a:xfrm>
            <a:off x="736600" y="2252663"/>
            <a:ext cx="1528763" cy="8318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2" name="Sun 71"/>
          <p:cNvSpPr/>
          <p:nvPr/>
        </p:nvSpPr>
        <p:spPr>
          <a:xfrm>
            <a:off x="2770188" y="1992313"/>
            <a:ext cx="696912" cy="682625"/>
          </a:xfrm>
          <a:prstGeom prst="su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3740150" y="1870075"/>
            <a:ext cx="3284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missile is detonated when</a:t>
            </a:r>
            <a:b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it falls to a height of 80m</a:t>
            </a:r>
          </a:p>
        </p:txBody>
      </p:sp>
      <p:graphicFrame>
        <p:nvGraphicFramePr>
          <p:cNvPr id="74" name="Object 4"/>
          <p:cNvGraphicFramePr>
            <a:graphicFrameLocks noChangeAspect="1"/>
          </p:cNvGraphicFramePr>
          <p:nvPr/>
        </p:nvGraphicFramePr>
        <p:xfrm>
          <a:off x="3652838" y="2571750"/>
          <a:ext cx="2587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8" y="2571750"/>
                        <a:ext cx="2587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5"/>
          <p:cNvGraphicFramePr>
            <a:graphicFrameLocks noChangeAspect="1"/>
          </p:cNvGraphicFramePr>
          <p:nvPr/>
        </p:nvGraphicFramePr>
        <p:xfrm>
          <a:off x="3894138" y="2527300"/>
          <a:ext cx="24018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80588" imgH="203112" progId="Equation.DSMT4">
                  <p:embed/>
                </p:oleObj>
              </mc:Choice>
              <mc:Fallback>
                <p:oleObj name="Equation" r:id="rId9" imgW="1180588" imgH="203112" progId="Equation.DSMT4">
                  <p:embed/>
                  <p:pic>
                    <p:nvPicPr>
                      <p:cNvPr id="7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2527300"/>
                        <a:ext cx="240188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6"/>
          <p:cNvGraphicFramePr>
            <a:graphicFrameLocks noChangeAspect="1"/>
          </p:cNvGraphicFramePr>
          <p:nvPr/>
        </p:nvGraphicFramePr>
        <p:xfrm>
          <a:off x="3560763" y="2576513"/>
          <a:ext cx="38735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0335" imgH="177646" progId="Equation.DSMT4">
                  <p:embed/>
                </p:oleObj>
              </mc:Choice>
              <mc:Fallback>
                <p:oleObj name="Equation" r:id="rId11" imgW="190335" imgH="177646" progId="Equation.DSMT4">
                  <p:embed/>
                  <p:pic>
                    <p:nvPicPr>
                      <p:cNvPr id="7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3" y="2576513"/>
                        <a:ext cx="38735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635750" y="2568575"/>
            <a:ext cx="238601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equation equal</a:t>
            </a:r>
          </a:p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zero and then use </a:t>
            </a:r>
            <a:b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quadratic formula</a:t>
            </a:r>
          </a:p>
        </p:txBody>
      </p:sp>
      <p:graphicFrame>
        <p:nvGraphicFramePr>
          <p:cNvPr id="78" name="Object 7"/>
          <p:cNvGraphicFramePr>
            <a:graphicFrameLocks noChangeAspect="1"/>
          </p:cNvGraphicFramePr>
          <p:nvPr/>
        </p:nvGraphicFramePr>
        <p:xfrm>
          <a:off x="3654425" y="2992438"/>
          <a:ext cx="260826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82700" imgH="203200" progId="Equation.DSMT4">
                  <p:embed/>
                </p:oleObj>
              </mc:Choice>
              <mc:Fallback>
                <p:oleObj name="Equation" r:id="rId13" imgW="1282700" imgH="203200" progId="Equation.DSMT4">
                  <p:embed/>
                  <p:pic>
                    <p:nvPicPr>
                      <p:cNvPr id="7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5" y="2992438"/>
                        <a:ext cx="260826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8"/>
          <p:cNvGraphicFramePr>
            <a:graphicFrameLocks noChangeAspect="1"/>
          </p:cNvGraphicFramePr>
          <p:nvPr/>
        </p:nvGraphicFramePr>
        <p:xfrm>
          <a:off x="3403600" y="3594100"/>
          <a:ext cx="10795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58558" imgH="177723" progId="Equation.DSMT4">
                  <p:embed/>
                </p:oleObj>
              </mc:Choice>
              <mc:Fallback>
                <p:oleObj name="Equation" r:id="rId15" imgW="558558" imgH="177723" progId="Equation.DSMT4">
                  <p:embed/>
                  <p:pic>
                    <p:nvPicPr>
                      <p:cNvPr id="7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3594100"/>
                        <a:ext cx="1079500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9"/>
          <p:cNvGraphicFramePr>
            <a:graphicFrameLocks noChangeAspect="1"/>
          </p:cNvGraphicFramePr>
          <p:nvPr/>
        </p:nvGraphicFramePr>
        <p:xfrm>
          <a:off x="4838700" y="3590925"/>
          <a:ext cx="8096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18918" imgH="177723" progId="Equation.DSMT4">
                  <p:embed/>
                </p:oleObj>
              </mc:Choice>
              <mc:Fallback>
                <p:oleObj name="Equation" r:id="rId17" imgW="418918" imgH="177723" progId="Equation.DSMT4">
                  <p:embed/>
                  <p:pic>
                    <p:nvPicPr>
                      <p:cNvPr id="8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3590925"/>
                        <a:ext cx="809625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10"/>
          <p:cNvGraphicFramePr>
            <a:graphicFrameLocks noChangeAspect="1"/>
          </p:cNvGraphicFramePr>
          <p:nvPr/>
        </p:nvGraphicFramePr>
        <p:xfrm>
          <a:off x="5907088" y="3589338"/>
          <a:ext cx="98266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07780" imgH="177723" progId="Equation.DSMT4">
                  <p:embed/>
                </p:oleObj>
              </mc:Choice>
              <mc:Fallback>
                <p:oleObj name="Equation" r:id="rId19" imgW="507780" imgH="177723" progId="Equation.DSMT4">
                  <p:embed/>
                  <p:pic>
                    <p:nvPicPr>
                      <p:cNvPr id="8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8" y="3589338"/>
                        <a:ext cx="982662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11"/>
          <p:cNvGraphicFramePr>
            <a:graphicFrameLocks noChangeAspect="1"/>
          </p:cNvGraphicFramePr>
          <p:nvPr/>
        </p:nvGraphicFramePr>
        <p:xfrm>
          <a:off x="3324225" y="4029075"/>
          <a:ext cx="328771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955800" imgH="520700" progId="Equation.DSMT4">
                  <p:embed/>
                </p:oleObj>
              </mc:Choice>
              <mc:Fallback>
                <p:oleObj name="Equation" r:id="rId21" imgW="1955800" imgH="520700" progId="Equation.DSMT4">
                  <p:embed/>
                  <p:pic>
                    <p:nvPicPr>
                      <p:cNvPr id="8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5" y="4029075"/>
                        <a:ext cx="3287713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12"/>
          <p:cNvGraphicFramePr>
            <a:graphicFrameLocks noChangeAspect="1"/>
          </p:cNvGraphicFramePr>
          <p:nvPr/>
        </p:nvGraphicFramePr>
        <p:xfrm>
          <a:off x="3590925" y="5102225"/>
          <a:ext cx="11747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761669" imgH="228501" progId="Equation.DSMT4">
                  <p:embed/>
                </p:oleObj>
              </mc:Choice>
              <mc:Fallback>
                <p:oleObj name="Equation" r:id="rId23" imgW="761669" imgH="228501" progId="Equation.DSMT4">
                  <p:embed/>
                  <p:pic>
                    <p:nvPicPr>
                      <p:cNvPr id="8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5102225"/>
                        <a:ext cx="11747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13"/>
          <p:cNvGraphicFramePr>
            <a:graphicFrameLocks noChangeAspect="1"/>
          </p:cNvGraphicFramePr>
          <p:nvPr/>
        </p:nvGraphicFramePr>
        <p:xfrm>
          <a:off x="5211763" y="5065713"/>
          <a:ext cx="13319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863225" imgH="228501" progId="Equation.DSMT4">
                  <p:embed/>
                </p:oleObj>
              </mc:Choice>
              <mc:Fallback>
                <p:oleObj name="Equation" r:id="rId25" imgW="863225" imgH="228501" progId="Equation.DSMT4">
                  <p:embed/>
                  <p:pic>
                    <p:nvPicPr>
                      <p:cNvPr id="8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5065713"/>
                        <a:ext cx="133191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Multiply 84"/>
          <p:cNvSpPr/>
          <p:nvPr/>
        </p:nvSpPr>
        <p:spPr>
          <a:xfrm>
            <a:off x="3859213" y="4879975"/>
            <a:ext cx="850900" cy="723900"/>
          </a:xfrm>
          <a:prstGeom prst="mathMultiply">
            <a:avLst>
              <a:gd name="adj1" fmla="val 132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3275013" y="5497513"/>
            <a:ext cx="2106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while going up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5575300" y="5634038"/>
            <a:ext cx="3152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took approximately 9.15s</a:t>
            </a:r>
          </a:p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the missile to fall to 80m</a:t>
            </a:r>
          </a:p>
        </p:txBody>
      </p:sp>
      <p:sp>
        <p:nvSpPr>
          <p:cNvPr id="723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7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repeatCount="1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00105 0.40602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0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decel="5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72222E-6 -4.07407E-6 L -4.72222E-6 0.04908 " pathEditMode="relative" rAng="0" ptsTypes="AA">
                                      <p:cBhvr>
                                        <p:cTn id="21" dur="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decel="5000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1.38889E-6 -4.07407E-6 L -1.38889E-6 0.04792 " pathEditMode="relative" rAng="0" ptsTypes="AA">
                                      <p:cBhvr>
                                        <p:cTn id="23" dur="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decel="5000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animMotion origin="layout" path="M 4.44444E-6 -4.07407E-6 L 4.44444E-6 0.04699 " pathEditMode="relative" rAng="0" ptsTypes="AA">
                                      <p:cBhvr>
                                        <p:cTn id="25" dur="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decel="5000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3.33333E-6 -4.07407E-6 L -3.33333E-6 0.04676 " pathEditMode="relative" rAng="0" ptsTypes="AA">
                                      <p:cBhvr>
                                        <p:cTn id="27" dur="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decel="50000" fill="hold" grpId="0" nodeType="withEffect">
                                  <p:stCondLst>
                                    <p:cond delay="4900"/>
                                  </p:stCondLst>
                                  <p:childTnLst>
                                    <p:animMotion origin="layout" path="M -1.11111E-6 -4.07407E-6 L -1.11111E-6 0.04699 " pathEditMode="relative" rAng="0" ptsTypes="AA">
                                      <p:cBhvr>
                                        <p:cTn id="29" dur="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decel="50000" fill="hold" grpId="0" nodeType="withEffect">
                                  <p:stCondLst>
                                    <p:cond delay="5900"/>
                                  </p:stCondLst>
                                  <p:childTnLst>
                                    <p:animMotion origin="layout" path="M -0.00053 0.0007 L -0.00018 0.0463 " pathEditMode="relative" rAng="0" ptsTypes="AA">
                                      <p:cBhvr>
                                        <p:cTn id="31" dur="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decel="50000" fill="hold" grpId="0" nodeType="withEffect">
                                  <p:stCondLst>
                                    <p:cond delay="6900"/>
                                  </p:stCondLst>
                                  <p:childTnLst>
                                    <p:animMotion origin="layout" path="M -3.05556E-6 -4.07407E-6 L -3.05556E-6 0.04607 " pathEditMode="relative" rAng="0" ptsTypes="AA">
                                      <p:cBhvr>
                                        <p:cTn id="33" dur="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decel="50000" fill="hold" grpId="0" nodeType="withEffect">
                                  <p:stCondLst>
                                    <p:cond delay="7900"/>
                                  </p:stCondLst>
                                  <p:childTnLst>
                                    <p:animMotion origin="layout" path="M 2.77778E-6 -4.07407E-6 L 0.00052 0.04537 " pathEditMode="relative" rAng="0" ptsTypes="AA">
                                      <p:cBhvr>
                                        <p:cTn id="35" dur="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decel="50000" fill="hold" grpId="0" nodeType="withEffect">
                                  <p:stCondLst>
                                    <p:cond delay="8900"/>
                                  </p:stCondLst>
                                  <p:childTnLst>
                                    <p:animMotion origin="layout" path="M 5E-6 -4.07407E-6 L -0.00052 0.04514 " pathEditMode="relative" rAng="0" ptsTypes="AA">
                                      <p:cBhvr>
                                        <p:cTn id="37" dur="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decel="50000" fill="hold" grpId="0" nodeType="withEffect">
                                  <p:stCondLst>
                                    <p:cond delay="13800"/>
                                  </p:stCondLst>
                                  <p:childTnLst>
                                    <p:animMotion origin="layout" path="M 1.38889E-6 -1.37899E-6 L 0.00017 0.04396 " pathEditMode="relative" rAng="0" ptsTypes="AA">
                                      <p:cBhvr>
                                        <p:cTn id="39" dur="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11111E-6 L 0.11441 -0.26065 C 0.14357 -0.32963 0.20833 -0.41273 0.25312 -0.41273 C 0.30416 -0.41273 0.35642 -0.34445 0.38541 -0.27523 L 0.44618 -0.12917 " pathEditMode="relative" rAng="0" ptsTypes="FffFF">
                                      <p:cBhvr>
                                        <p:cTn id="41" dur="91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" y="-20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path" presetSubtype="0" decel="50000" fill="hold" grpId="0" nodeType="withEffect">
                                  <p:stCondLst>
                                    <p:cond delay="9900"/>
                                  </p:stCondLst>
                                  <p:childTnLst>
                                    <p:animMotion origin="layout" path="M -4.72222E-6 -4.07407E-6 L -4.72222E-6 0.04908 " pathEditMode="relative" rAng="0" ptsTypes="AA">
                                      <p:cBhvr>
                                        <p:cTn id="49" dur="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decel="50000" fill="hold" grpId="0" nodeType="withEffect">
                                  <p:stCondLst>
                                    <p:cond delay="9900"/>
                                  </p:stCondLst>
                                  <p:childTnLst>
                                    <p:animMotion origin="layout" path="M -1.38889E-6 -4.07407E-6 L -1.38889E-6 0.04792 " pathEditMode="relative" rAng="0" ptsTypes="AA">
                                      <p:cBhvr>
                                        <p:cTn id="51" dur="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decel="50000" fill="hold" grpId="0" nodeType="withEffect">
                                  <p:stCondLst>
                                    <p:cond delay="10900"/>
                                  </p:stCondLst>
                                  <p:childTnLst>
                                    <p:animMotion origin="layout" path="M 4.44444E-6 -4.07407E-6 L 4.44444E-6 0.04699 " pathEditMode="relative" rAng="0" ptsTypes="AA">
                                      <p:cBhvr>
                                        <p:cTn id="53" dur="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decel="50000" fill="hold" grpId="0" nodeType="withEffect">
                                  <p:stCondLst>
                                    <p:cond delay="11900"/>
                                  </p:stCondLst>
                                  <p:childTnLst>
                                    <p:animMotion origin="layout" path="M -3.33333E-6 -4.07407E-6 L -3.33333E-6 0.04676 " pathEditMode="relative" rAng="0" ptsTypes="AA">
                                      <p:cBhvr>
                                        <p:cTn id="55" dur="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decel="50000" fill="hold" grpId="0" nodeType="withEffect">
                                  <p:stCondLst>
                                    <p:cond delay="12900"/>
                                  </p:stCondLst>
                                  <p:childTnLst>
                                    <p:animMotion origin="layout" path="M -1.11111E-6 -4.07407E-6 L -1.11111E-6 0.04699 " pathEditMode="relative" rAng="0" ptsTypes="AA">
                                      <p:cBhvr>
                                        <p:cTn id="57" dur="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Rot by="6720000">
                                      <p:cBhvr>
                                        <p:cTn id="59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89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5" presetClass="emph" presetSubtype="0" repeatCount="5000" fill="hold" grpId="1" nodeType="withEffect">
                                  <p:stCondLst>
                                    <p:cond delay="9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2" nodeType="withEffect">
                                  <p:stCondLst>
                                    <p:cond delay="10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8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2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89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5" presetClass="emph" presetSubtype="0" repeatCount="5000" fill="hold" grpId="1" nodeType="withEffect">
                                  <p:stCondLst>
                                    <p:cond delay="9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10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1805 -0.00833 L 0.60885 -0.15773 " pathEditMode="relative" rAng="0" ptsTypes="AA">
                                      <p:cBhvr>
                                        <p:cTn id="107" dur="3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-75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2656 -0.0118 L 0.04948 0.49583 " pathEditMode="relative" rAng="0" ptsTypes="AA">
                                      <p:cBhvr>
                                        <p:cTn id="109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254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1858 -0.02012 L 0.59966 -0.54163 " pathEditMode="relative" rAng="0" ptsTypes="AA">
                                      <p:cBhvr>
                                        <p:cTn id="111" dur="3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" y="-261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1.11022E-16 3.7037E-7 L -0.64375 -0.14282 " pathEditMode="relative" rAng="0" ptsTypes="AA">
                                      <p:cBhvr>
                                        <p:cTn id="113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" y="-72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191 -0.01203 L -0.20972 0.47988 " pathEditMode="relative" rAng="0" ptsTypes="AA">
                                      <p:cBhvr>
                                        <p:cTn id="115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246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2691 -0.00116 L -0.43525 0.49468 " pathEditMode="relative" rAng="0" ptsTypes="AA">
                                      <p:cBhvr>
                                        <p:cTn id="117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" y="248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3.33333E-6 2.29417E-6 L 0.26389 0.49769 " pathEditMode="relative" rAng="0" ptsTypes="AA">
                                      <p:cBhvr>
                                        <p:cTn id="119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" y="249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-3.61111E-6 -3.7037E-7 L 0.20591 -0.64792 " pathEditMode="relative" rAng="0" ptsTypes="AA">
                                      <p:cBhvr>
                                        <p:cTn id="121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-324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-3.33333E-6 -4.44444E-6 L -0.27222 -0.63865 " pathEditMode="relative" rAng="0" ptsTypes="AA">
                                      <p:cBhvr>
                                        <p:cTn id="123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-319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1285 -0.00347 L 0.57309 0.20444 " pathEditMode="relative" rAng="0" ptsTypes="AA">
                                      <p:cBhvr>
                                        <p:cTn id="125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104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0712 -0.01873 L 0.56024 -0.35175 " pathEditMode="relative" rAng="0" ptsTypes="AA">
                                      <p:cBhvr>
                                        <p:cTn id="127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" y="-167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3.61111E-6 -7.40741E-7 L -0.63733 -0.21551 " pathEditMode="relative" rAng="0" ptsTypes="AA">
                                      <p:cBhvr>
                                        <p:cTn id="129" dur="3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19" grpId="0" animBg="1"/>
      <p:bldP spid="19" grpId="1" animBg="1"/>
      <p:bldP spid="19" grpId="2" animBg="1"/>
      <p:bldP spid="28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0" animBg="1"/>
      <p:bldP spid="66" grpId="1" animBg="1"/>
      <p:bldP spid="66" grpId="2" animBg="1"/>
      <p:bldP spid="67" grpId="0" animBg="1"/>
      <p:bldP spid="67" grpId="1" animBg="1"/>
      <p:bldP spid="67" grpId="2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7" grpId="2" animBg="1"/>
      <p:bldP spid="57" grpId="3" animBg="1"/>
      <p:bldP spid="73" grpId="0"/>
      <p:bldP spid="77" grpId="0"/>
      <p:bldP spid="86" grpId="0"/>
      <p:bldP spid="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III) Where does the QF come From?</a:t>
            </a:r>
          </a:p>
        </p:txBody>
      </p:sp>
      <p:sp>
        <p:nvSpPr>
          <p:cNvPr id="8208" name="Content Placeholder 2"/>
          <p:cNvSpPr>
            <a:spLocks noGrp="1"/>
          </p:cNvSpPr>
          <p:nvPr>
            <p:ph idx="1"/>
          </p:nvPr>
        </p:nvSpPr>
        <p:spPr>
          <a:xfrm>
            <a:off x="457200" y="1046163"/>
            <a:ext cx="8229600" cy="4525962"/>
          </a:xfrm>
        </p:spPr>
        <p:txBody>
          <a:bodyPr/>
          <a:lstStyle/>
          <a:p>
            <a:pPr eaLnBrk="1" hangingPunct="1"/>
            <a:r>
              <a:rPr lang="en-CA"/>
              <a:t>Take the equation:                               and</a:t>
            </a:r>
            <a:br>
              <a:rPr lang="en-CA"/>
            </a:br>
            <a:r>
              <a:rPr lang="en-CA"/>
              <a:t>Complete the Square.   Then  Isolate “x”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4071938" y="1046163"/>
          <a:ext cx="242887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54080" imgH="215640" progId="Equation.DSMT4">
                  <p:embed/>
                </p:oleObj>
              </mc:Choice>
              <mc:Fallback>
                <p:oleObj name="Equation" r:id="rId3" imgW="1054080" imgH="215640" progId="Equation.DSMT4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1046163"/>
                        <a:ext cx="2428875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06438" y="2071688"/>
          <a:ext cx="2365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80800" imgH="304560" progId="Equation.DSMT4">
                  <p:embed/>
                </p:oleObj>
              </mc:Choice>
              <mc:Fallback>
                <p:oleObj name="Equation" r:id="rId5" imgW="1180800" imgH="304560" progId="Equation.DSMT4">
                  <p:embed/>
                  <p:pic>
                    <p:nvPicPr>
                      <p:cNvPr id="286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2071688"/>
                        <a:ext cx="23653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00063" y="2773363"/>
          <a:ext cx="2492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44520" imgH="304560" progId="Equation.DSMT4">
                  <p:embed/>
                </p:oleObj>
              </mc:Choice>
              <mc:Fallback>
                <p:oleObj name="Equation" r:id="rId7" imgW="1244520" imgH="304560" progId="Equation.DSMT4">
                  <p:embed/>
                  <p:pic>
                    <p:nvPicPr>
                      <p:cNvPr id="286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2773363"/>
                        <a:ext cx="24923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57188" y="3419475"/>
          <a:ext cx="378301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209680" imgH="355320" progId="Equation.DSMT4">
                  <p:embed/>
                </p:oleObj>
              </mc:Choice>
              <mc:Fallback>
                <p:oleObj name="Equation" r:id="rId9" imgW="2209680" imgH="355320" progId="Equation.DSMT4">
                  <p:embed/>
                  <p:pic>
                    <p:nvPicPr>
                      <p:cNvPr id="28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419475"/>
                        <a:ext cx="3783012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382588" y="4202113"/>
          <a:ext cx="32607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04760" imgH="317160" progId="Equation.DSMT4">
                  <p:embed/>
                </p:oleObj>
              </mc:Choice>
              <mc:Fallback>
                <p:oleObj name="Equation" r:id="rId11" imgW="1904760" imgH="317160" progId="Equation.DSMT4">
                  <p:embed/>
                  <p:pic>
                    <p:nvPicPr>
                      <p:cNvPr id="286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4202113"/>
                        <a:ext cx="32607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90525" y="5059363"/>
          <a:ext cx="31940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866600" imgH="317160" progId="Equation.DSMT4">
                  <p:embed/>
                </p:oleObj>
              </mc:Choice>
              <mc:Fallback>
                <p:oleObj name="Equation" r:id="rId13" imgW="1866600" imgH="317160" progId="Equation.DSMT4">
                  <p:embed/>
                  <p:pic>
                    <p:nvPicPr>
                      <p:cNvPr id="286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5059363"/>
                        <a:ext cx="31940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1049338" y="5916613"/>
          <a:ext cx="252253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473120" imgH="291960" progId="Equation.DSMT4">
                  <p:embed/>
                </p:oleObj>
              </mc:Choice>
              <mc:Fallback>
                <p:oleObj name="Equation" r:id="rId15" imgW="1473120" imgH="291960" progId="Equation.DSMT4">
                  <p:embed/>
                  <p:pic>
                    <p:nvPicPr>
                      <p:cNvPr id="286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8" y="5916613"/>
                        <a:ext cx="2522537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4929188" y="2143125"/>
          <a:ext cx="213201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44520" imgH="291960" progId="Equation.DSMT4">
                  <p:embed/>
                </p:oleObj>
              </mc:Choice>
              <mc:Fallback>
                <p:oleObj name="Equation" r:id="rId17" imgW="1244520" imgH="291960" progId="Equation.DSMT4">
                  <p:embed/>
                  <p:pic>
                    <p:nvPicPr>
                      <p:cNvPr id="286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2143125"/>
                        <a:ext cx="2132012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5099050" y="2903538"/>
          <a:ext cx="2044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193760" imgH="304560" progId="Equation.DSMT4">
                  <p:embed/>
                </p:oleObj>
              </mc:Choice>
              <mc:Fallback>
                <p:oleObj name="Equation" r:id="rId19" imgW="1193760" imgH="304560" progId="Equation.DSMT4">
                  <p:embed/>
                  <p:pic>
                    <p:nvPicPr>
                      <p:cNvPr id="28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2903538"/>
                        <a:ext cx="2044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1"/>
          <p:cNvGraphicFramePr>
            <a:graphicFrameLocks noChangeAspect="1"/>
          </p:cNvGraphicFramePr>
          <p:nvPr/>
        </p:nvGraphicFramePr>
        <p:xfrm>
          <a:off x="5060950" y="3571875"/>
          <a:ext cx="2241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07880" imgH="304560" progId="Equation.DSMT4">
                  <p:embed/>
                </p:oleObj>
              </mc:Choice>
              <mc:Fallback>
                <p:oleObj name="Equation" r:id="rId21" imgW="1307880" imgH="304560" progId="Equation.DSMT4">
                  <p:embed/>
                  <p:pic>
                    <p:nvPicPr>
                      <p:cNvPr id="2868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3571875"/>
                        <a:ext cx="22415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5" name="Object 12"/>
          <p:cNvGraphicFramePr>
            <a:graphicFrameLocks noChangeAspect="1"/>
          </p:cNvGraphicFramePr>
          <p:nvPr/>
        </p:nvGraphicFramePr>
        <p:xfrm>
          <a:off x="5929313" y="4286250"/>
          <a:ext cx="19796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155600" imgH="330120" progId="Equation.DSMT4">
                  <p:embed/>
                </p:oleObj>
              </mc:Choice>
              <mc:Fallback>
                <p:oleObj name="Equation" r:id="rId23" imgW="1155600" imgH="330120" progId="Equation.DSMT4">
                  <p:embed/>
                  <p:pic>
                    <p:nvPicPr>
                      <p:cNvPr id="2868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4286250"/>
                        <a:ext cx="1979612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6" name="Object 13"/>
          <p:cNvGraphicFramePr>
            <a:graphicFrameLocks noChangeAspect="1"/>
          </p:cNvGraphicFramePr>
          <p:nvPr/>
        </p:nvGraphicFramePr>
        <p:xfrm>
          <a:off x="5894388" y="5021263"/>
          <a:ext cx="18923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104840" imgH="291960" progId="Equation.DSMT4">
                  <p:embed/>
                </p:oleObj>
              </mc:Choice>
              <mc:Fallback>
                <p:oleObj name="Equation" r:id="rId25" imgW="1104840" imgH="291960" progId="Equation.DSMT4">
                  <p:embed/>
                  <p:pic>
                    <p:nvPicPr>
                      <p:cNvPr id="2868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4388" y="5021263"/>
                        <a:ext cx="18923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7" name="Object 14"/>
          <p:cNvGraphicFramePr>
            <a:graphicFrameLocks noChangeAspect="1"/>
          </p:cNvGraphicFramePr>
          <p:nvPr/>
        </p:nvGraphicFramePr>
        <p:xfrm>
          <a:off x="4429125" y="5572125"/>
          <a:ext cx="3733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876240" imgH="291960" progId="Equation.DSMT4">
                  <p:embed/>
                </p:oleObj>
              </mc:Choice>
              <mc:Fallback>
                <p:oleObj name="Equation" r:id="rId27" imgW="876240" imgH="291960" progId="Equation.DSMT4">
                  <p:embed/>
                  <p:pic>
                    <p:nvPicPr>
                      <p:cNvPr id="2868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5572125"/>
                        <a:ext cx="37338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538" y="116632"/>
            <a:ext cx="7342187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00" y="274638"/>
            <a:ext cx="9144000" cy="639762"/>
          </a:xfrm>
        </p:spPr>
        <p:txBody>
          <a:bodyPr>
            <a:normAutofit/>
          </a:bodyPr>
          <a:lstStyle/>
          <a:p>
            <a:r>
              <a:rPr lang="en-CA" dirty="0" err="1"/>
              <a:t>i</a:t>
            </a:r>
            <a:r>
              <a:rPr lang="en-CA" dirty="0"/>
              <a:t>)Quadratic </a:t>
            </a:r>
            <a:r>
              <a:rPr lang="en-CA" dirty="0" err="1"/>
              <a:t>Func</a:t>
            </a:r>
            <a:r>
              <a:rPr lang="en-CA" dirty="0"/>
              <a:t>. in Standard Form: (A,B,C)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" y="1036320"/>
            <a:ext cx="8275320" cy="975360"/>
          </a:xfrm>
        </p:spPr>
        <p:txBody>
          <a:bodyPr/>
          <a:lstStyle/>
          <a:p>
            <a:r>
              <a:rPr lang="en-CA" dirty="0"/>
              <a:t>Most quadratic functions are written in standard form</a:t>
            </a: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2984500" y="1534160"/>
          <a:ext cx="2628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77900" imgH="228600" progId="Equation.DSMT4">
                  <p:embed/>
                </p:oleObj>
              </mc:Choice>
              <mc:Fallback>
                <p:oleObj name="Equation" r:id="rId3" imgW="977900" imgH="228600" progId="Equation.DSMT4">
                  <p:embed/>
                  <p:pic>
                    <p:nvPicPr>
                      <p:cNvPr id="440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1534160"/>
                        <a:ext cx="2628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76200" y="2072640"/>
            <a:ext cx="8702040" cy="1965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know that it’s quadratic because the largest exponent of </a:t>
            </a:r>
            <a:r>
              <a:rPr kumimoji="0" lang="en-CA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“x”</a:t>
            </a: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CA" sz="2400" dirty="0"/>
              <a:t>The letters “a”, “b”, and “c” are coefficients [real numbers]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constant “c” is the Y-intercept because….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76216" y="5049483"/>
            <a:ext cx="3321024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>
            <a:off x="5370171" y="5049483"/>
            <a:ext cx="2733114" cy="0"/>
          </a:xfrm>
          <a:prstGeom prst="straightConnector1">
            <a:avLst/>
          </a:prstGeom>
          <a:ln w="254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352567" y="4060060"/>
            <a:ext cx="2065373" cy="2150014"/>
            <a:chOff x="3100388" y="1106488"/>
            <a:chExt cx="3327400" cy="3743325"/>
          </a:xfrm>
        </p:grpSpPr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3140075" y="1106488"/>
              <a:ext cx="3287713" cy="3743325"/>
            </a:xfrm>
            <a:custGeom>
              <a:avLst/>
              <a:gdLst>
                <a:gd name="T0" fmla="*/ 12 w 828"/>
                <a:gd name="T1" fmla="*/ 40 h 393"/>
                <a:gd name="T2" fmla="*/ 26 w 828"/>
                <a:gd name="T3" fmla="*/ 65 h 393"/>
                <a:gd name="T4" fmla="*/ 40 w 828"/>
                <a:gd name="T5" fmla="*/ 88 h 393"/>
                <a:gd name="T6" fmla="*/ 54 w 828"/>
                <a:gd name="T7" fmla="*/ 111 h 393"/>
                <a:gd name="T8" fmla="*/ 68 w 828"/>
                <a:gd name="T9" fmla="*/ 133 h 393"/>
                <a:gd name="T10" fmla="*/ 82 w 828"/>
                <a:gd name="T11" fmla="*/ 154 h 393"/>
                <a:gd name="T12" fmla="*/ 96 w 828"/>
                <a:gd name="T13" fmla="*/ 174 h 393"/>
                <a:gd name="T14" fmla="*/ 110 w 828"/>
                <a:gd name="T15" fmla="*/ 193 h 393"/>
                <a:gd name="T16" fmla="*/ 124 w 828"/>
                <a:gd name="T17" fmla="*/ 211 h 393"/>
                <a:gd name="T18" fmla="*/ 138 w 828"/>
                <a:gd name="T19" fmla="*/ 229 h 393"/>
                <a:gd name="T20" fmla="*/ 152 w 828"/>
                <a:gd name="T21" fmla="*/ 245 h 393"/>
                <a:gd name="T22" fmla="*/ 166 w 828"/>
                <a:gd name="T23" fmla="*/ 261 h 393"/>
                <a:gd name="T24" fmla="*/ 180 w 828"/>
                <a:gd name="T25" fmla="*/ 276 h 393"/>
                <a:gd name="T26" fmla="*/ 194 w 828"/>
                <a:gd name="T27" fmla="*/ 290 h 393"/>
                <a:gd name="T28" fmla="*/ 208 w 828"/>
                <a:gd name="T29" fmla="*/ 303 h 393"/>
                <a:gd name="T30" fmla="*/ 222 w 828"/>
                <a:gd name="T31" fmla="*/ 315 h 393"/>
                <a:gd name="T32" fmla="*/ 236 w 828"/>
                <a:gd name="T33" fmla="*/ 326 h 393"/>
                <a:gd name="T34" fmla="*/ 250 w 828"/>
                <a:gd name="T35" fmla="*/ 337 h 393"/>
                <a:gd name="T36" fmla="*/ 264 w 828"/>
                <a:gd name="T37" fmla="*/ 346 h 393"/>
                <a:gd name="T38" fmla="*/ 278 w 828"/>
                <a:gd name="T39" fmla="*/ 355 h 393"/>
                <a:gd name="T40" fmla="*/ 292 w 828"/>
                <a:gd name="T41" fmla="*/ 363 h 393"/>
                <a:gd name="T42" fmla="*/ 306 w 828"/>
                <a:gd name="T43" fmla="*/ 370 h 393"/>
                <a:gd name="T44" fmla="*/ 320 w 828"/>
                <a:gd name="T45" fmla="*/ 376 h 393"/>
                <a:gd name="T46" fmla="*/ 334 w 828"/>
                <a:gd name="T47" fmla="*/ 381 h 393"/>
                <a:gd name="T48" fmla="*/ 348 w 828"/>
                <a:gd name="T49" fmla="*/ 385 h 393"/>
                <a:gd name="T50" fmla="*/ 362 w 828"/>
                <a:gd name="T51" fmla="*/ 388 h 393"/>
                <a:gd name="T52" fmla="*/ 376 w 828"/>
                <a:gd name="T53" fmla="*/ 391 h 393"/>
                <a:gd name="T54" fmla="*/ 390 w 828"/>
                <a:gd name="T55" fmla="*/ 392 h 393"/>
                <a:gd name="T56" fmla="*/ 404 w 828"/>
                <a:gd name="T57" fmla="*/ 393 h 393"/>
                <a:gd name="T58" fmla="*/ 418 w 828"/>
                <a:gd name="T59" fmla="*/ 393 h 393"/>
                <a:gd name="T60" fmla="*/ 432 w 828"/>
                <a:gd name="T61" fmla="*/ 392 h 393"/>
                <a:gd name="T62" fmla="*/ 446 w 828"/>
                <a:gd name="T63" fmla="*/ 390 h 393"/>
                <a:gd name="T64" fmla="*/ 460 w 828"/>
                <a:gd name="T65" fmla="*/ 387 h 393"/>
                <a:gd name="T66" fmla="*/ 474 w 828"/>
                <a:gd name="T67" fmla="*/ 384 h 393"/>
                <a:gd name="T68" fmla="*/ 488 w 828"/>
                <a:gd name="T69" fmla="*/ 379 h 393"/>
                <a:gd name="T70" fmla="*/ 502 w 828"/>
                <a:gd name="T71" fmla="*/ 374 h 393"/>
                <a:gd name="T72" fmla="*/ 516 w 828"/>
                <a:gd name="T73" fmla="*/ 368 h 393"/>
                <a:gd name="T74" fmla="*/ 530 w 828"/>
                <a:gd name="T75" fmla="*/ 360 h 393"/>
                <a:gd name="T76" fmla="*/ 544 w 828"/>
                <a:gd name="T77" fmla="*/ 352 h 393"/>
                <a:gd name="T78" fmla="*/ 558 w 828"/>
                <a:gd name="T79" fmla="*/ 344 h 393"/>
                <a:gd name="T80" fmla="*/ 572 w 828"/>
                <a:gd name="T81" fmla="*/ 334 h 393"/>
                <a:gd name="T82" fmla="*/ 586 w 828"/>
                <a:gd name="T83" fmla="*/ 323 h 393"/>
                <a:gd name="T84" fmla="*/ 600 w 828"/>
                <a:gd name="T85" fmla="*/ 312 h 393"/>
                <a:gd name="T86" fmla="*/ 614 w 828"/>
                <a:gd name="T87" fmla="*/ 299 h 393"/>
                <a:gd name="T88" fmla="*/ 628 w 828"/>
                <a:gd name="T89" fmla="*/ 286 h 393"/>
                <a:gd name="T90" fmla="*/ 642 w 828"/>
                <a:gd name="T91" fmla="*/ 272 h 393"/>
                <a:gd name="T92" fmla="*/ 656 w 828"/>
                <a:gd name="T93" fmla="*/ 257 h 393"/>
                <a:gd name="T94" fmla="*/ 670 w 828"/>
                <a:gd name="T95" fmla="*/ 241 h 393"/>
                <a:gd name="T96" fmla="*/ 684 w 828"/>
                <a:gd name="T97" fmla="*/ 224 h 393"/>
                <a:gd name="T98" fmla="*/ 698 w 828"/>
                <a:gd name="T99" fmla="*/ 206 h 393"/>
                <a:gd name="T100" fmla="*/ 712 w 828"/>
                <a:gd name="T101" fmla="*/ 188 h 393"/>
                <a:gd name="T102" fmla="*/ 726 w 828"/>
                <a:gd name="T103" fmla="*/ 168 h 393"/>
                <a:gd name="T104" fmla="*/ 740 w 828"/>
                <a:gd name="T105" fmla="*/ 148 h 393"/>
                <a:gd name="T106" fmla="*/ 754 w 828"/>
                <a:gd name="T107" fmla="*/ 127 h 393"/>
                <a:gd name="T108" fmla="*/ 768 w 828"/>
                <a:gd name="T109" fmla="*/ 105 h 393"/>
                <a:gd name="T110" fmla="*/ 782 w 828"/>
                <a:gd name="T111" fmla="*/ 82 h 393"/>
                <a:gd name="T112" fmla="*/ 796 w 828"/>
                <a:gd name="T113" fmla="*/ 58 h 393"/>
                <a:gd name="T114" fmla="*/ 810 w 828"/>
                <a:gd name="T115" fmla="*/ 33 h 393"/>
                <a:gd name="T116" fmla="*/ 824 w 828"/>
                <a:gd name="T117" fmla="*/ 8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28" h="393">
                  <a:moveTo>
                    <a:pt x="0" y="19"/>
                  </a:moveTo>
                  <a:lnTo>
                    <a:pt x="2" y="22"/>
                  </a:lnTo>
                  <a:lnTo>
                    <a:pt x="4" y="26"/>
                  </a:lnTo>
                  <a:lnTo>
                    <a:pt x="6" y="30"/>
                  </a:lnTo>
                  <a:lnTo>
                    <a:pt x="8" y="33"/>
                  </a:lnTo>
                  <a:lnTo>
                    <a:pt x="10" y="37"/>
                  </a:lnTo>
                  <a:lnTo>
                    <a:pt x="12" y="40"/>
                  </a:lnTo>
                  <a:lnTo>
                    <a:pt x="14" y="44"/>
                  </a:lnTo>
                  <a:lnTo>
                    <a:pt x="16" y="48"/>
                  </a:lnTo>
                  <a:lnTo>
                    <a:pt x="18" y="51"/>
                  </a:lnTo>
                  <a:lnTo>
                    <a:pt x="20" y="55"/>
                  </a:lnTo>
                  <a:lnTo>
                    <a:pt x="22" y="58"/>
                  </a:lnTo>
                  <a:lnTo>
                    <a:pt x="24" y="61"/>
                  </a:lnTo>
                  <a:lnTo>
                    <a:pt x="26" y="65"/>
                  </a:lnTo>
                  <a:lnTo>
                    <a:pt x="28" y="68"/>
                  </a:lnTo>
                  <a:lnTo>
                    <a:pt x="30" y="72"/>
                  </a:lnTo>
                  <a:lnTo>
                    <a:pt x="32" y="75"/>
                  </a:lnTo>
                  <a:lnTo>
                    <a:pt x="34" y="79"/>
                  </a:lnTo>
                  <a:lnTo>
                    <a:pt x="36" y="82"/>
                  </a:lnTo>
                  <a:lnTo>
                    <a:pt x="38" y="85"/>
                  </a:lnTo>
                  <a:lnTo>
                    <a:pt x="40" y="88"/>
                  </a:lnTo>
                  <a:lnTo>
                    <a:pt x="42" y="92"/>
                  </a:lnTo>
                  <a:lnTo>
                    <a:pt x="44" y="95"/>
                  </a:lnTo>
                  <a:lnTo>
                    <a:pt x="46" y="98"/>
                  </a:lnTo>
                  <a:lnTo>
                    <a:pt x="48" y="102"/>
                  </a:lnTo>
                  <a:lnTo>
                    <a:pt x="50" y="105"/>
                  </a:lnTo>
                  <a:lnTo>
                    <a:pt x="52" y="108"/>
                  </a:lnTo>
                  <a:lnTo>
                    <a:pt x="54" y="111"/>
                  </a:lnTo>
                  <a:lnTo>
                    <a:pt x="56" y="114"/>
                  </a:lnTo>
                  <a:lnTo>
                    <a:pt x="58" y="117"/>
                  </a:lnTo>
                  <a:lnTo>
                    <a:pt x="60" y="121"/>
                  </a:lnTo>
                  <a:lnTo>
                    <a:pt x="62" y="124"/>
                  </a:lnTo>
                  <a:lnTo>
                    <a:pt x="64" y="127"/>
                  </a:lnTo>
                  <a:lnTo>
                    <a:pt x="66" y="130"/>
                  </a:lnTo>
                  <a:lnTo>
                    <a:pt x="68" y="133"/>
                  </a:lnTo>
                  <a:lnTo>
                    <a:pt x="70" y="136"/>
                  </a:lnTo>
                  <a:lnTo>
                    <a:pt x="72" y="139"/>
                  </a:lnTo>
                  <a:lnTo>
                    <a:pt x="74" y="142"/>
                  </a:lnTo>
                  <a:lnTo>
                    <a:pt x="76" y="145"/>
                  </a:lnTo>
                  <a:lnTo>
                    <a:pt x="78" y="148"/>
                  </a:lnTo>
                  <a:lnTo>
                    <a:pt x="80" y="151"/>
                  </a:lnTo>
                  <a:lnTo>
                    <a:pt x="82" y="154"/>
                  </a:lnTo>
                  <a:lnTo>
                    <a:pt x="84" y="157"/>
                  </a:lnTo>
                  <a:lnTo>
                    <a:pt x="86" y="160"/>
                  </a:lnTo>
                  <a:lnTo>
                    <a:pt x="88" y="163"/>
                  </a:lnTo>
                  <a:lnTo>
                    <a:pt x="90" y="165"/>
                  </a:lnTo>
                  <a:lnTo>
                    <a:pt x="92" y="168"/>
                  </a:lnTo>
                  <a:lnTo>
                    <a:pt x="94" y="171"/>
                  </a:lnTo>
                  <a:lnTo>
                    <a:pt x="96" y="174"/>
                  </a:lnTo>
                  <a:lnTo>
                    <a:pt x="98" y="177"/>
                  </a:lnTo>
                  <a:lnTo>
                    <a:pt x="100" y="180"/>
                  </a:lnTo>
                  <a:lnTo>
                    <a:pt x="102" y="182"/>
                  </a:lnTo>
                  <a:lnTo>
                    <a:pt x="104" y="185"/>
                  </a:lnTo>
                  <a:lnTo>
                    <a:pt x="106" y="188"/>
                  </a:lnTo>
                  <a:lnTo>
                    <a:pt x="108" y="190"/>
                  </a:lnTo>
                  <a:lnTo>
                    <a:pt x="110" y="193"/>
                  </a:lnTo>
                  <a:lnTo>
                    <a:pt x="112" y="196"/>
                  </a:lnTo>
                  <a:lnTo>
                    <a:pt x="114" y="198"/>
                  </a:lnTo>
                  <a:lnTo>
                    <a:pt x="116" y="201"/>
                  </a:lnTo>
                  <a:lnTo>
                    <a:pt x="118" y="204"/>
                  </a:lnTo>
                  <a:lnTo>
                    <a:pt x="120" y="206"/>
                  </a:lnTo>
                  <a:lnTo>
                    <a:pt x="122" y="209"/>
                  </a:lnTo>
                  <a:lnTo>
                    <a:pt x="124" y="211"/>
                  </a:lnTo>
                  <a:lnTo>
                    <a:pt x="126" y="214"/>
                  </a:lnTo>
                  <a:lnTo>
                    <a:pt x="128" y="217"/>
                  </a:lnTo>
                  <a:lnTo>
                    <a:pt x="130" y="219"/>
                  </a:lnTo>
                  <a:lnTo>
                    <a:pt x="132" y="222"/>
                  </a:lnTo>
                  <a:lnTo>
                    <a:pt x="134" y="224"/>
                  </a:lnTo>
                  <a:lnTo>
                    <a:pt x="136" y="226"/>
                  </a:lnTo>
                  <a:lnTo>
                    <a:pt x="138" y="229"/>
                  </a:lnTo>
                  <a:lnTo>
                    <a:pt x="140" y="231"/>
                  </a:lnTo>
                  <a:lnTo>
                    <a:pt x="142" y="234"/>
                  </a:lnTo>
                  <a:lnTo>
                    <a:pt x="144" y="236"/>
                  </a:lnTo>
                  <a:lnTo>
                    <a:pt x="146" y="238"/>
                  </a:lnTo>
                  <a:lnTo>
                    <a:pt x="148" y="241"/>
                  </a:lnTo>
                  <a:lnTo>
                    <a:pt x="150" y="243"/>
                  </a:lnTo>
                  <a:lnTo>
                    <a:pt x="152" y="245"/>
                  </a:lnTo>
                  <a:lnTo>
                    <a:pt x="154" y="248"/>
                  </a:lnTo>
                  <a:lnTo>
                    <a:pt x="156" y="250"/>
                  </a:lnTo>
                  <a:lnTo>
                    <a:pt x="158" y="252"/>
                  </a:lnTo>
                  <a:lnTo>
                    <a:pt x="160" y="254"/>
                  </a:lnTo>
                  <a:lnTo>
                    <a:pt x="162" y="257"/>
                  </a:lnTo>
                  <a:lnTo>
                    <a:pt x="164" y="259"/>
                  </a:lnTo>
                  <a:lnTo>
                    <a:pt x="166" y="261"/>
                  </a:lnTo>
                  <a:lnTo>
                    <a:pt x="168" y="263"/>
                  </a:lnTo>
                  <a:lnTo>
                    <a:pt x="170" y="265"/>
                  </a:lnTo>
                  <a:lnTo>
                    <a:pt x="172" y="268"/>
                  </a:lnTo>
                  <a:lnTo>
                    <a:pt x="174" y="270"/>
                  </a:lnTo>
                  <a:lnTo>
                    <a:pt x="176" y="272"/>
                  </a:lnTo>
                  <a:lnTo>
                    <a:pt x="178" y="274"/>
                  </a:lnTo>
                  <a:lnTo>
                    <a:pt x="180" y="276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6" y="282"/>
                  </a:lnTo>
                  <a:lnTo>
                    <a:pt x="188" y="284"/>
                  </a:lnTo>
                  <a:lnTo>
                    <a:pt x="190" y="286"/>
                  </a:lnTo>
                  <a:lnTo>
                    <a:pt x="192" y="288"/>
                  </a:lnTo>
                  <a:lnTo>
                    <a:pt x="194" y="290"/>
                  </a:lnTo>
                  <a:lnTo>
                    <a:pt x="196" y="292"/>
                  </a:lnTo>
                  <a:lnTo>
                    <a:pt x="198" y="294"/>
                  </a:lnTo>
                  <a:lnTo>
                    <a:pt x="200" y="295"/>
                  </a:lnTo>
                  <a:lnTo>
                    <a:pt x="202" y="297"/>
                  </a:lnTo>
                  <a:lnTo>
                    <a:pt x="204" y="299"/>
                  </a:lnTo>
                  <a:lnTo>
                    <a:pt x="206" y="301"/>
                  </a:lnTo>
                  <a:lnTo>
                    <a:pt x="208" y="303"/>
                  </a:lnTo>
                  <a:lnTo>
                    <a:pt x="210" y="305"/>
                  </a:lnTo>
                  <a:lnTo>
                    <a:pt x="212" y="306"/>
                  </a:lnTo>
                  <a:lnTo>
                    <a:pt x="214" y="308"/>
                  </a:lnTo>
                  <a:lnTo>
                    <a:pt x="216" y="310"/>
                  </a:lnTo>
                  <a:lnTo>
                    <a:pt x="218" y="312"/>
                  </a:lnTo>
                  <a:lnTo>
                    <a:pt x="220" y="313"/>
                  </a:lnTo>
                  <a:lnTo>
                    <a:pt x="222" y="315"/>
                  </a:lnTo>
                  <a:lnTo>
                    <a:pt x="224" y="317"/>
                  </a:lnTo>
                  <a:lnTo>
                    <a:pt x="226" y="318"/>
                  </a:lnTo>
                  <a:lnTo>
                    <a:pt x="228" y="320"/>
                  </a:lnTo>
                  <a:lnTo>
                    <a:pt x="230" y="322"/>
                  </a:lnTo>
                  <a:lnTo>
                    <a:pt x="232" y="323"/>
                  </a:lnTo>
                  <a:lnTo>
                    <a:pt x="234" y="325"/>
                  </a:lnTo>
                  <a:lnTo>
                    <a:pt x="236" y="326"/>
                  </a:lnTo>
                  <a:lnTo>
                    <a:pt x="238" y="328"/>
                  </a:lnTo>
                  <a:lnTo>
                    <a:pt x="240" y="329"/>
                  </a:lnTo>
                  <a:lnTo>
                    <a:pt x="242" y="331"/>
                  </a:lnTo>
                  <a:lnTo>
                    <a:pt x="244" y="332"/>
                  </a:lnTo>
                  <a:lnTo>
                    <a:pt x="246" y="334"/>
                  </a:lnTo>
                  <a:lnTo>
                    <a:pt x="248" y="335"/>
                  </a:lnTo>
                  <a:lnTo>
                    <a:pt x="250" y="337"/>
                  </a:lnTo>
                  <a:lnTo>
                    <a:pt x="252" y="338"/>
                  </a:lnTo>
                  <a:lnTo>
                    <a:pt x="254" y="339"/>
                  </a:lnTo>
                  <a:lnTo>
                    <a:pt x="256" y="341"/>
                  </a:lnTo>
                  <a:lnTo>
                    <a:pt x="258" y="342"/>
                  </a:lnTo>
                  <a:lnTo>
                    <a:pt x="260" y="344"/>
                  </a:lnTo>
                  <a:lnTo>
                    <a:pt x="262" y="345"/>
                  </a:lnTo>
                  <a:lnTo>
                    <a:pt x="264" y="346"/>
                  </a:lnTo>
                  <a:lnTo>
                    <a:pt x="266" y="347"/>
                  </a:lnTo>
                  <a:lnTo>
                    <a:pt x="268" y="349"/>
                  </a:lnTo>
                  <a:lnTo>
                    <a:pt x="270" y="350"/>
                  </a:lnTo>
                  <a:lnTo>
                    <a:pt x="272" y="351"/>
                  </a:lnTo>
                  <a:lnTo>
                    <a:pt x="274" y="352"/>
                  </a:lnTo>
                  <a:lnTo>
                    <a:pt x="276" y="354"/>
                  </a:lnTo>
                  <a:lnTo>
                    <a:pt x="278" y="355"/>
                  </a:lnTo>
                  <a:lnTo>
                    <a:pt x="280" y="356"/>
                  </a:lnTo>
                  <a:lnTo>
                    <a:pt x="282" y="357"/>
                  </a:lnTo>
                  <a:lnTo>
                    <a:pt x="284" y="358"/>
                  </a:lnTo>
                  <a:lnTo>
                    <a:pt x="286" y="359"/>
                  </a:lnTo>
                  <a:lnTo>
                    <a:pt x="288" y="360"/>
                  </a:lnTo>
                  <a:lnTo>
                    <a:pt x="290" y="362"/>
                  </a:lnTo>
                  <a:lnTo>
                    <a:pt x="292" y="363"/>
                  </a:lnTo>
                  <a:lnTo>
                    <a:pt x="294" y="364"/>
                  </a:lnTo>
                  <a:lnTo>
                    <a:pt x="296" y="365"/>
                  </a:lnTo>
                  <a:lnTo>
                    <a:pt x="298" y="366"/>
                  </a:lnTo>
                  <a:lnTo>
                    <a:pt x="300" y="367"/>
                  </a:lnTo>
                  <a:lnTo>
                    <a:pt x="302" y="368"/>
                  </a:lnTo>
                  <a:lnTo>
                    <a:pt x="304" y="369"/>
                  </a:lnTo>
                  <a:lnTo>
                    <a:pt x="306" y="370"/>
                  </a:lnTo>
                  <a:lnTo>
                    <a:pt x="308" y="370"/>
                  </a:lnTo>
                  <a:lnTo>
                    <a:pt x="310" y="371"/>
                  </a:lnTo>
                  <a:lnTo>
                    <a:pt x="312" y="372"/>
                  </a:lnTo>
                  <a:lnTo>
                    <a:pt x="314" y="373"/>
                  </a:lnTo>
                  <a:lnTo>
                    <a:pt x="316" y="374"/>
                  </a:lnTo>
                  <a:lnTo>
                    <a:pt x="318" y="375"/>
                  </a:lnTo>
                  <a:lnTo>
                    <a:pt x="320" y="376"/>
                  </a:lnTo>
                  <a:lnTo>
                    <a:pt x="322" y="376"/>
                  </a:lnTo>
                  <a:lnTo>
                    <a:pt x="324" y="377"/>
                  </a:lnTo>
                  <a:lnTo>
                    <a:pt x="326" y="378"/>
                  </a:lnTo>
                  <a:lnTo>
                    <a:pt x="328" y="379"/>
                  </a:lnTo>
                  <a:lnTo>
                    <a:pt x="330" y="379"/>
                  </a:lnTo>
                  <a:lnTo>
                    <a:pt x="332" y="380"/>
                  </a:lnTo>
                  <a:lnTo>
                    <a:pt x="334" y="381"/>
                  </a:lnTo>
                  <a:lnTo>
                    <a:pt x="336" y="381"/>
                  </a:lnTo>
                  <a:lnTo>
                    <a:pt x="338" y="382"/>
                  </a:lnTo>
                  <a:lnTo>
                    <a:pt x="340" y="383"/>
                  </a:lnTo>
                  <a:lnTo>
                    <a:pt x="342" y="383"/>
                  </a:lnTo>
                  <a:lnTo>
                    <a:pt x="344" y="384"/>
                  </a:lnTo>
                  <a:lnTo>
                    <a:pt x="346" y="384"/>
                  </a:lnTo>
                  <a:lnTo>
                    <a:pt x="348" y="385"/>
                  </a:lnTo>
                  <a:lnTo>
                    <a:pt x="350" y="385"/>
                  </a:lnTo>
                  <a:lnTo>
                    <a:pt x="352" y="386"/>
                  </a:lnTo>
                  <a:lnTo>
                    <a:pt x="354" y="386"/>
                  </a:lnTo>
                  <a:lnTo>
                    <a:pt x="356" y="387"/>
                  </a:lnTo>
                  <a:lnTo>
                    <a:pt x="358" y="387"/>
                  </a:lnTo>
                  <a:lnTo>
                    <a:pt x="360" y="388"/>
                  </a:lnTo>
                  <a:lnTo>
                    <a:pt x="362" y="388"/>
                  </a:lnTo>
                  <a:lnTo>
                    <a:pt x="364" y="389"/>
                  </a:lnTo>
                  <a:lnTo>
                    <a:pt x="366" y="389"/>
                  </a:lnTo>
                  <a:lnTo>
                    <a:pt x="368" y="389"/>
                  </a:lnTo>
                  <a:lnTo>
                    <a:pt x="370" y="390"/>
                  </a:lnTo>
                  <a:lnTo>
                    <a:pt x="372" y="390"/>
                  </a:lnTo>
                  <a:lnTo>
                    <a:pt x="374" y="391"/>
                  </a:lnTo>
                  <a:lnTo>
                    <a:pt x="376" y="391"/>
                  </a:lnTo>
                  <a:lnTo>
                    <a:pt x="378" y="391"/>
                  </a:lnTo>
                  <a:lnTo>
                    <a:pt x="380" y="391"/>
                  </a:lnTo>
                  <a:lnTo>
                    <a:pt x="382" y="392"/>
                  </a:lnTo>
                  <a:lnTo>
                    <a:pt x="384" y="392"/>
                  </a:lnTo>
                  <a:lnTo>
                    <a:pt x="386" y="392"/>
                  </a:lnTo>
                  <a:lnTo>
                    <a:pt x="388" y="392"/>
                  </a:lnTo>
                  <a:lnTo>
                    <a:pt x="390" y="392"/>
                  </a:lnTo>
                  <a:lnTo>
                    <a:pt x="392" y="393"/>
                  </a:lnTo>
                  <a:lnTo>
                    <a:pt x="394" y="393"/>
                  </a:lnTo>
                  <a:lnTo>
                    <a:pt x="396" y="393"/>
                  </a:lnTo>
                  <a:lnTo>
                    <a:pt x="398" y="393"/>
                  </a:lnTo>
                  <a:lnTo>
                    <a:pt x="400" y="393"/>
                  </a:lnTo>
                  <a:lnTo>
                    <a:pt x="402" y="393"/>
                  </a:lnTo>
                  <a:lnTo>
                    <a:pt x="404" y="393"/>
                  </a:lnTo>
                  <a:lnTo>
                    <a:pt x="406" y="393"/>
                  </a:lnTo>
                  <a:lnTo>
                    <a:pt x="408" y="393"/>
                  </a:lnTo>
                  <a:lnTo>
                    <a:pt x="410" y="393"/>
                  </a:lnTo>
                  <a:lnTo>
                    <a:pt x="412" y="393"/>
                  </a:lnTo>
                  <a:lnTo>
                    <a:pt x="414" y="393"/>
                  </a:lnTo>
                  <a:lnTo>
                    <a:pt x="416" y="393"/>
                  </a:lnTo>
                  <a:lnTo>
                    <a:pt x="418" y="393"/>
                  </a:lnTo>
                  <a:lnTo>
                    <a:pt x="420" y="393"/>
                  </a:lnTo>
                  <a:lnTo>
                    <a:pt x="422" y="393"/>
                  </a:lnTo>
                  <a:lnTo>
                    <a:pt x="424" y="393"/>
                  </a:lnTo>
                  <a:lnTo>
                    <a:pt x="426" y="393"/>
                  </a:lnTo>
                  <a:lnTo>
                    <a:pt x="428" y="392"/>
                  </a:lnTo>
                  <a:lnTo>
                    <a:pt x="430" y="392"/>
                  </a:lnTo>
                  <a:lnTo>
                    <a:pt x="432" y="392"/>
                  </a:lnTo>
                  <a:lnTo>
                    <a:pt x="434" y="392"/>
                  </a:lnTo>
                  <a:lnTo>
                    <a:pt x="436" y="392"/>
                  </a:lnTo>
                  <a:lnTo>
                    <a:pt x="438" y="391"/>
                  </a:lnTo>
                  <a:lnTo>
                    <a:pt x="440" y="391"/>
                  </a:lnTo>
                  <a:lnTo>
                    <a:pt x="442" y="391"/>
                  </a:lnTo>
                  <a:lnTo>
                    <a:pt x="444" y="391"/>
                  </a:lnTo>
                  <a:lnTo>
                    <a:pt x="446" y="390"/>
                  </a:lnTo>
                  <a:lnTo>
                    <a:pt x="448" y="390"/>
                  </a:lnTo>
                  <a:lnTo>
                    <a:pt x="450" y="389"/>
                  </a:lnTo>
                  <a:lnTo>
                    <a:pt x="452" y="389"/>
                  </a:lnTo>
                  <a:lnTo>
                    <a:pt x="454" y="389"/>
                  </a:lnTo>
                  <a:lnTo>
                    <a:pt x="456" y="388"/>
                  </a:lnTo>
                  <a:lnTo>
                    <a:pt x="458" y="388"/>
                  </a:lnTo>
                  <a:lnTo>
                    <a:pt x="460" y="387"/>
                  </a:lnTo>
                  <a:lnTo>
                    <a:pt x="462" y="387"/>
                  </a:lnTo>
                  <a:lnTo>
                    <a:pt x="464" y="386"/>
                  </a:lnTo>
                  <a:lnTo>
                    <a:pt x="466" y="386"/>
                  </a:lnTo>
                  <a:lnTo>
                    <a:pt x="468" y="385"/>
                  </a:lnTo>
                  <a:lnTo>
                    <a:pt x="470" y="385"/>
                  </a:lnTo>
                  <a:lnTo>
                    <a:pt x="472" y="384"/>
                  </a:lnTo>
                  <a:lnTo>
                    <a:pt x="474" y="384"/>
                  </a:lnTo>
                  <a:lnTo>
                    <a:pt x="476" y="383"/>
                  </a:lnTo>
                  <a:lnTo>
                    <a:pt x="478" y="383"/>
                  </a:lnTo>
                  <a:lnTo>
                    <a:pt x="480" y="382"/>
                  </a:lnTo>
                  <a:lnTo>
                    <a:pt x="482" y="381"/>
                  </a:lnTo>
                  <a:lnTo>
                    <a:pt x="484" y="381"/>
                  </a:lnTo>
                  <a:lnTo>
                    <a:pt x="486" y="380"/>
                  </a:lnTo>
                  <a:lnTo>
                    <a:pt x="488" y="379"/>
                  </a:lnTo>
                  <a:lnTo>
                    <a:pt x="490" y="379"/>
                  </a:lnTo>
                  <a:lnTo>
                    <a:pt x="492" y="378"/>
                  </a:lnTo>
                  <a:lnTo>
                    <a:pt x="494" y="377"/>
                  </a:lnTo>
                  <a:lnTo>
                    <a:pt x="496" y="376"/>
                  </a:lnTo>
                  <a:lnTo>
                    <a:pt x="498" y="376"/>
                  </a:lnTo>
                  <a:lnTo>
                    <a:pt x="500" y="375"/>
                  </a:lnTo>
                  <a:lnTo>
                    <a:pt x="502" y="374"/>
                  </a:lnTo>
                  <a:lnTo>
                    <a:pt x="504" y="373"/>
                  </a:lnTo>
                  <a:lnTo>
                    <a:pt x="506" y="372"/>
                  </a:lnTo>
                  <a:lnTo>
                    <a:pt x="508" y="371"/>
                  </a:lnTo>
                  <a:lnTo>
                    <a:pt x="510" y="370"/>
                  </a:lnTo>
                  <a:lnTo>
                    <a:pt x="512" y="370"/>
                  </a:lnTo>
                  <a:lnTo>
                    <a:pt x="514" y="369"/>
                  </a:lnTo>
                  <a:lnTo>
                    <a:pt x="516" y="368"/>
                  </a:lnTo>
                  <a:lnTo>
                    <a:pt x="518" y="367"/>
                  </a:lnTo>
                  <a:lnTo>
                    <a:pt x="520" y="366"/>
                  </a:lnTo>
                  <a:lnTo>
                    <a:pt x="522" y="365"/>
                  </a:lnTo>
                  <a:lnTo>
                    <a:pt x="524" y="364"/>
                  </a:lnTo>
                  <a:lnTo>
                    <a:pt x="526" y="363"/>
                  </a:lnTo>
                  <a:lnTo>
                    <a:pt x="528" y="362"/>
                  </a:lnTo>
                  <a:lnTo>
                    <a:pt x="530" y="360"/>
                  </a:lnTo>
                  <a:lnTo>
                    <a:pt x="532" y="359"/>
                  </a:lnTo>
                  <a:lnTo>
                    <a:pt x="534" y="358"/>
                  </a:lnTo>
                  <a:lnTo>
                    <a:pt x="536" y="357"/>
                  </a:lnTo>
                  <a:lnTo>
                    <a:pt x="538" y="356"/>
                  </a:lnTo>
                  <a:lnTo>
                    <a:pt x="540" y="355"/>
                  </a:lnTo>
                  <a:lnTo>
                    <a:pt x="542" y="354"/>
                  </a:lnTo>
                  <a:lnTo>
                    <a:pt x="544" y="352"/>
                  </a:lnTo>
                  <a:lnTo>
                    <a:pt x="546" y="351"/>
                  </a:lnTo>
                  <a:lnTo>
                    <a:pt x="548" y="350"/>
                  </a:lnTo>
                  <a:lnTo>
                    <a:pt x="550" y="349"/>
                  </a:lnTo>
                  <a:lnTo>
                    <a:pt x="552" y="347"/>
                  </a:lnTo>
                  <a:lnTo>
                    <a:pt x="554" y="346"/>
                  </a:lnTo>
                  <a:lnTo>
                    <a:pt x="556" y="345"/>
                  </a:lnTo>
                  <a:lnTo>
                    <a:pt x="558" y="344"/>
                  </a:lnTo>
                  <a:lnTo>
                    <a:pt x="560" y="342"/>
                  </a:lnTo>
                  <a:lnTo>
                    <a:pt x="562" y="341"/>
                  </a:lnTo>
                  <a:lnTo>
                    <a:pt x="564" y="339"/>
                  </a:lnTo>
                  <a:lnTo>
                    <a:pt x="566" y="338"/>
                  </a:lnTo>
                  <a:lnTo>
                    <a:pt x="568" y="337"/>
                  </a:lnTo>
                  <a:lnTo>
                    <a:pt x="570" y="335"/>
                  </a:lnTo>
                  <a:lnTo>
                    <a:pt x="572" y="334"/>
                  </a:lnTo>
                  <a:lnTo>
                    <a:pt x="574" y="332"/>
                  </a:lnTo>
                  <a:lnTo>
                    <a:pt x="576" y="331"/>
                  </a:lnTo>
                  <a:lnTo>
                    <a:pt x="578" y="329"/>
                  </a:lnTo>
                  <a:lnTo>
                    <a:pt x="580" y="328"/>
                  </a:lnTo>
                  <a:lnTo>
                    <a:pt x="582" y="326"/>
                  </a:lnTo>
                  <a:lnTo>
                    <a:pt x="584" y="325"/>
                  </a:lnTo>
                  <a:lnTo>
                    <a:pt x="586" y="323"/>
                  </a:lnTo>
                  <a:lnTo>
                    <a:pt x="588" y="322"/>
                  </a:lnTo>
                  <a:lnTo>
                    <a:pt x="590" y="320"/>
                  </a:lnTo>
                  <a:lnTo>
                    <a:pt x="592" y="318"/>
                  </a:lnTo>
                  <a:lnTo>
                    <a:pt x="594" y="317"/>
                  </a:lnTo>
                  <a:lnTo>
                    <a:pt x="596" y="315"/>
                  </a:lnTo>
                  <a:lnTo>
                    <a:pt x="598" y="313"/>
                  </a:lnTo>
                  <a:lnTo>
                    <a:pt x="600" y="312"/>
                  </a:lnTo>
                  <a:lnTo>
                    <a:pt x="602" y="310"/>
                  </a:lnTo>
                  <a:lnTo>
                    <a:pt x="604" y="308"/>
                  </a:lnTo>
                  <a:lnTo>
                    <a:pt x="606" y="306"/>
                  </a:lnTo>
                  <a:lnTo>
                    <a:pt x="608" y="305"/>
                  </a:lnTo>
                  <a:lnTo>
                    <a:pt x="610" y="303"/>
                  </a:lnTo>
                  <a:lnTo>
                    <a:pt x="612" y="301"/>
                  </a:lnTo>
                  <a:lnTo>
                    <a:pt x="614" y="299"/>
                  </a:lnTo>
                  <a:lnTo>
                    <a:pt x="616" y="297"/>
                  </a:lnTo>
                  <a:lnTo>
                    <a:pt x="618" y="295"/>
                  </a:lnTo>
                  <a:lnTo>
                    <a:pt x="620" y="294"/>
                  </a:lnTo>
                  <a:lnTo>
                    <a:pt x="622" y="292"/>
                  </a:lnTo>
                  <a:lnTo>
                    <a:pt x="624" y="290"/>
                  </a:lnTo>
                  <a:lnTo>
                    <a:pt x="626" y="288"/>
                  </a:lnTo>
                  <a:lnTo>
                    <a:pt x="628" y="286"/>
                  </a:lnTo>
                  <a:lnTo>
                    <a:pt x="630" y="284"/>
                  </a:lnTo>
                  <a:lnTo>
                    <a:pt x="632" y="282"/>
                  </a:lnTo>
                  <a:lnTo>
                    <a:pt x="634" y="280"/>
                  </a:lnTo>
                  <a:lnTo>
                    <a:pt x="636" y="278"/>
                  </a:lnTo>
                  <a:lnTo>
                    <a:pt x="638" y="276"/>
                  </a:lnTo>
                  <a:lnTo>
                    <a:pt x="640" y="274"/>
                  </a:lnTo>
                  <a:lnTo>
                    <a:pt x="642" y="272"/>
                  </a:lnTo>
                  <a:lnTo>
                    <a:pt x="644" y="270"/>
                  </a:lnTo>
                  <a:lnTo>
                    <a:pt x="646" y="268"/>
                  </a:lnTo>
                  <a:lnTo>
                    <a:pt x="648" y="265"/>
                  </a:lnTo>
                  <a:lnTo>
                    <a:pt x="650" y="263"/>
                  </a:lnTo>
                  <a:lnTo>
                    <a:pt x="652" y="261"/>
                  </a:lnTo>
                  <a:lnTo>
                    <a:pt x="654" y="259"/>
                  </a:lnTo>
                  <a:lnTo>
                    <a:pt x="656" y="257"/>
                  </a:lnTo>
                  <a:lnTo>
                    <a:pt x="658" y="254"/>
                  </a:lnTo>
                  <a:lnTo>
                    <a:pt x="660" y="252"/>
                  </a:lnTo>
                  <a:lnTo>
                    <a:pt x="662" y="250"/>
                  </a:lnTo>
                  <a:lnTo>
                    <a:pt x="664" y="248"/>
                  </a:lnTo>
                  <a:lnTo>
                    <a:pt x="666" y="245"/>
                  </a:lnTo>
                  <a:lnTo>
                    <a:pt x="668" y="243"/>
                  </a:lnTo>
                  <a:lnTo>
                    <a:pt x="670" y="241"/>
                  </a:lnTo>
                  <a:lnTo>
                    <a:pt x="672" y="238"/>
                  </a:lnTo>
                  <a:lnTo>
                    <a:pt x="674" y="236"/>
                  </a:lnTo>
                  <a:lnTo>
                    <a:pt x="676" y="234"/>
                  </a:lnTo>
                  <a:lnTo>
                    <a:pt x="678" y="231"/>
                  </a:lnTo>
                  <a:lnTo>
                    <a:pt x="680" y="229"/>
                  </a:lnTo>
                  <a:lnTo>
                    <a:pt x="682" y="226"/>
                  </a:lnTo>
                  <a:lnTo>
                    <a:pt x="684" y="224"/>
                  </a:lnTo>
                  <a:lnTo>
                    <a:pt x="686" y="222"/>
                  </a:lnTo>
                  <a:lnTo>
                    <a:pt x="688" y="219"/>
                  </a:lnTo>
                  <a:lnTo>
                    <a:pt x="690" y="217"/>
                  </a:lnTo>
                  <a:lnTo>
                    <a:pt x="692" y="214"/>
                  </a:lnTo>
                  <a:lnTo>
                    <a:pt x="694" y="211"/>
                  </a:lnTo>
                  <a:lnTo>
                    <a:pt x="696" y="209"/>
                  </a:lnTo>
                  <a:lnTo>
                    <a:pt x="698" y="206"/>
                  </a:lnTo>
                  <a:lnTo>
                    <a:pt x="700" y="204"/>
                  </a:lnTo>
                  <a:lnTo>
                    <a:pt x="702" y="201"/>
                  </a:lnTo>
                  <a:lnTo>
                    <a:pt x="704" y="198"/>
                  </a:lnTo>
                  <a:lnTo>
                    <a:pt x="706" y="196"/>
                  </a:lnTo>
                  <a:lnTo>
                    <a:pt x="708" y="193"/>
                  </a:lnTo>
                  <a:lnTo>
                    <a:pt x="710" y="190"/>
                  </a:lnTo>
                  <a:lnTo>
                    <a:pt x="712" y="188"/>
                  </a:lnTo>
                  <a:lnTo>
                    <a:pt x="714" y="185"/>
                  </a:lnTo>
                  <a:lnTo>
                    <a:pt x="716" y="182"/>
                  </a:lnTo>
                  <a:lnTo>
                    <a:pt x="718" y="180"/>
                  </a:lnTo>
                  <a:lnTo>
                    <a:pt x="720" y="177"/>
                  </a:lnTo>
                  <a:lnTo>
                    <a:pt x="722" y="174"/>
                  </a:lnTo>
                  <a:lnTo>
                    <a:pt x="724" y="171"/>
                  </a:lnTo>
                  <a:lnTo>
                    <a:pt x="726" y="168"/>
                  </a:lnTo>
                  <a:lnTo>
                    <a:pt x="728" y="165"/>
                  </a:lnTo>
                  <a:lnTo>
                    <a:pt x="730" y="163"/>
                  </a:lnTo>
                  <a:lnTo>
                    <a:pt x="732" y="160"/>
                  </a:lnTo>
                  <a:lnTo>
                    <a:pt x="734" y="157"/>
                  </a:lnTo>
                  <a:lnTo>
                    <a:pt x="736" y="154"/>
                  </a:lnTo>
                  <a:lnTo>
                    <a:pt x="738" y="151"/>
                  </a:lnTo>
                  <a:lnTo>
                    <a:pt x="740" y="148"/>
                  </a:lnTo>
                  <a:lnTo>
                    <a:pt x="742" y="145"/>
                  </a:lnTo>
                  <a:lnTo>
                    <a:pt x="744" y="142"/>
                  </a:lnTo>
                  <a:lnTo>
                    <a:pt x="746" y="139"/>
                  </a:lnTo>
                  <a:lnTo>
                    <a:pt x="748" y="136"/>
                  </a:lnTo>
                  <a:lnTo>
                    <a:pt x="750" y="133"/>
                  </a:lnTo>
                  <a:lnTo>
                    <a:pt x="752" y="130"/>
                  </a:lnTo>
                  <a:lnTo>
                    <a:pt x="754" y="127"/>
                  </a:lnTo>
                  <a:lnTo>
                    <a:pt x="756" y="124"/>
                  </a:lnTo>
                  <a:lnTo>
                    <a:pt x="758" y="121"/>
                  </a:lnTo>
                  <a:lnTo>
                    <a:pt x="760" y="117"/>
                  </a:lnTo>
                  <a:lnTo>
                    <a:pt x="762" y="114"/>
                  </a:lnTo>
                  <a:lnTo>
                    <a:pt x="764" y="111"/>
                  </a:lnTo>
                  <a:lnTo>
                    <a:pt x="766" y="108"/>
                  </a:lnTo>
                  <a:lnTo>
                    <a:pt x="768" y="105"/>
                  </a:lnTo>
                  <a:lnTo>
                    <a:pt x="770" y="102"/>
                  </a:lnTo>
                  <a:lnTo>
                    <a:pt x="772" y="98"/>
                  </a:lnTo>
                  <a:lnTo>
                    <a:pt x="774" y="95"/>
                  </a:lnTo>
                  <a:lnTo>
                    <a:pt x="776" y="92"/>
                  </a:lnTo>
                  <a:lnTo>
                    <a:pt x="778" y="88"/>
                  </a:lnTo>
                  <a:lnTo>
                    <a:pt x="780" y="85"/>
                  </a:lnTo>
                  <a:lnTo>
                    <a:pt x="782" y="82"/>
                  </a:lnTo>
                  <a:lnTo>
                    <a:pt x="784" y="79"/>
                  </a:lnTo>
                  <a:lnTo>
                    <a:pt x="786" y="75"/>
                  </a:lnTo>
                  <a:lnTo>
                    <a:pt x="788" y="72"/>
                  </a:lnTo>
                  <a:lnTo>
                    <a:pt x="790" y="68"/>
                  </a:lnTo>
                  <a:lnTo>
                    <a:pt x="792" y="65"/>
                  </a:lnTo>
                  <a:lnTo>
                    <a:pt x="794" y="61"/>
                  </a:lnTo>
                  <a:lnTo>
                    <a:pt x="796" y="58"/>
                  </a:lnTo>
                  <a:lnTo>
                    <a:pt x="798" y="55"/>
                  </a:lnTo>
                  <a:lnTo>
                    <a:pt x="800" y="51"/>
                  </a:lnTo>
                  <a:lnTo>
                    <a:pt x="802" y="48"/>
                  </a:lnTo>
                  <a:lnTo>
                    <a:pt x="804" y="44"/>
                  </a:lnTo>
                  <a:lnTo>
                    <a:pt x="806" y="40"/>
                  </a:lnTo>
                  <a:lnTo>
                    <a:pt x="808" y="37"/>
                  </a:lnTo>
                  <a:lnTo>
                    <a:pt x="810" y="33"/>
                  </a:lnTo>
                  <a:lnTo>
                    <a:pt x="812" y="30"/>
                  </a:lnTo>
                  <a:lnTo>
                    <a:pt x="814" y="26"/>
                  </a:lnTo>
                  <a:lnTo>
                    <a:pt x="816" y="22"/>
                  </a:lnTo>
                  <a:lnTo>
                    <a:pt x="818" y="19"/>
                  </a:lnTo>
                  <a:lnTo>
                    <a:pt x="820" y="15"/>
                  </a:lnTo>
                  <a:lnTo>
                    <a:pt x="822" y="11"/>
                  </a:lnTo>
                  <a:lnTo>
                    <a:pt x="824" y="8"/>
                  </a:lnTo>
                  <a:lnTo>
                    <a:pt x="826" y="4"/>
                  </a:lnTo>
                  <a:lnTo>
                    <a:pt x="828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Freeform 45"/>
            <p:cNvSpPr>
              <a:spLocks/>
            </p:cNvSpPr>
            <p:nvPr/>
          </p:nvSpPr>
          <p:spPr bwMode="auto">
            <a:xfrm>
              <a:off x="3100388" y="1106488"/>
              <a:ext cx="39688" cy="180975"/>
            </a:xfrm>
            <a:custGeom>
              <a:avLst/>
              <a:gdLst>
                <a:gd name="T0" fmla="*/ 10 w 10"/>
                <a:gd name="T1" fmla="*/ 19 h 19"/>
                <a:gd name="T2" fmla="*/ 8 w 10"/>
                <a:gd name="T3" fmla="*/ 15 h 19"/>
                <a:gd name="T4" fmla="*/ 6 w 10"/>
                <a:gd name="T5" fmla="*/ 11 h 19"/>
                <a:gd name="T6" fmla="*/ 4 w 10"/>
                <a:gd name="T7" fmla="*/ 8 h 19"/>
                <a:gd name="T8" fmla="*/ 2 w 10"/>
                <a:gd name="T9" fmla="*/ 4 h 19"/>
                <a:gd name="T10" fmla="*/ 0 w 10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9">
                  <a:moveTo>
                    <a:pt x="10" y="19"/>
                  </a:moveTo>
                  <a:lnTo>
                    <a:pt x="8" y="15"/>
                  </a:lnTo>
                  <a:lnTo>
                    <a:pt x="6" y="11"/>
                  </a:lnTo>
                  <a:lnTo>
                    <a:pt x="4" y="8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603045" y="3848060"/>
          <a:ext cx="2677558" cy="571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66800" imgH="228600" progId="Equation.DSMT4">
                  <p:embed/>
                </p:oleObj>
              </mc:Choice>
              <mc:Fallback>
                <p:oleObj name="Equation" r:id="rId5" imgW="1066800" imgH="2286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045" y="3848060"/>
                        <a:ext cx="2677558" cy="5715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6675120" y="5913120"/>
            <a:ext cx="121920" cy="1219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61620" y="5821680"/>
            <a:ext cx="29235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 b="0" dirty="0">
                <a:solidFill>
                  <a:srgbClr val="FF0000"/>
                </a:solidFill>
              </a:rPr>
              <a:t>At th</a:t>
            </a:r>
            <a:r>
              <a:rPr lang="en-CA" sz="2400" dirty="0">
                <a:solidFill>
                  <a:srgbClr val="FF0000"/>
                </a:solidFill>
              </a:rPr>
              <a:t>e Y-intercept,</a:t>
            </a:r>
            <a:br>
              <a:rPr lang="en-CA" sz="2400" dirty="0">
                <a:solidFill>
                  <a:srgbClr val="FF0000"/>
                </a:solidFill>
              </a:rPr>
            </a:br>
            <a:r>
              <a:rPr lang="en-CA" sz="2400" dirty="0">
                <a:solidFill>
                  <a:srgbClr val="FF0000"/>
                </a:solidFill>
              </a:rPr>
              <a:t>the x-value is zero</a:t>
            </a:r>
            <a:endParaRPr lang="en-CA" sz="2400" b="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822759" y="5771911"/>
          <a:ext cx="827722" cy="568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68280" imgH="253800" progId="Equation.DSMT4">
                  <p:embed/>
                </p:oleObj>
              </mc:Choice>
              <mc:Fallback>
                <p:oleObj name="Equation" r:id="rId7" imgW="368280" imgH="2538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2759" y="5771911"/>
                        <a:ext cx="827722" cy="5688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633220" y="4348480"/>
          <a:ext cx="34718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84200" imgH="279360" progId="Equation.DSMT4">
                  <p:embed/>
                </p:oleObj>
              </mc:Choice>
              <mc:Fallback>
                <p:oleObj name="Equation" r:id="rId9" imgW="1384200" imgH="27936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3220" y="4348480"/>
                        <a:ext cx="3471863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630680" y="5020628"/>
          <a:ext cx="2803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17440" imgH="253800" progId="Equation.DSMT4">
                  <p:embed/>
                </p:oleObj>
              </mc:Choice>
              <mc:Fallback>
                <p:oleObj name="Equation" r:id="rId11" imgW="1117440" imgH="2538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680" y="5020628"/>
                        <a:ext cx="2803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629093" y="5070475"/>
          <a:ext cx="133826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33160" imgH="203040" progId="Equation.DSMT4">
                  <p:embed/>
                </p:oleObj>
              </mc:Choice>
              <mc:Fallback>
                <p:oleObj name="Equation" r:id="rId13" imgW="533160" imgH="2030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9093" y="5070475"/>
                        <a:ext cx="1338262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821805" y="5772150"/>
          <a:ext cx="11969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33160" imgH="253800" progId="Equation.DSMT4">
                  <p:embed/>
                </p:oleObj>
              </mc:Choice>
              <mc:Fallback>
                <p:oleObj name="Equation" r:id="rId15" imgW="533160" imgH="2538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1805" y="5772150"/>
                        <a:ext cx="119697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3294380" y="5813643"/>
            <a:ext cx="29235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 b="0" dirty="0">
                <a:solidFill>
                  <a:srgbClr val="FF0000"/>
                </a:solidFill>
              </a:rPr>
              <a:t>Plug “x” in and solve for “y”</a:t>
            </a:r>
            <a:endParaRPr lang="en-CA" sz="2400" b="0" dirty="0"/>
          </a:p>
        </p:txBody>
      </p:sp>
      <p:sp>
        <p:nvSpPr>
          <p:cNvPr id="113" name="Rectangle 112"/>
          <p:cNvSpPr/>
          <p:nvPr/>
        </p:nvSpPr>
        <p:spPr>
          <a:xfrm>
            <a:off x="45720" y="3703320"/>
            <a:ext cx="8778240" cy="3139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33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0960" y="3733800"/>
            <a:ext cx="8702040" cy="2941320"/>
          </a:xfrm>
          <a:prstGeom prst="rect">
            <a:avLst/>
          </a:prstGeom>
          <a:noFill/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CA" sz="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“x” is equal to zero, then</a:t>
            </a:r>
            <a:r>
              <a:rPr kumimoji="0" lang="en-CA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CA" sz="24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 = c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CA" sz="2400" baseline="0" dirty="0"/>
              <a:t>The coefficient</a:t>
            </a:r>
            <a:r>
              <a:rPr lang="en-CA" sz="2400" dirty="0"/>
              <a:t> “a” indicates which way the graph opens</a:t>
            </a:r>
            <a:endParaRPr kumimoji="0" lang="en-CA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3" name="Group 18"/>
          <p:cNvGrpSpPr>
            <a:grpSpLocks noChangeAspect="1"/>
          </p:cNvGrpSpPr>
          <p:nvPr/>
        </p:nvGrpSpPr>
        <p:grpSpPr bwMode="auto">
          <a:xfrm>
            <a:off x="392748" y="4932363"/>
            <a:ext cx="2397125" cy="1301750"/>
            <a:chOff x="113" y="3395"/>
            <a:chExt cx="1510" cy="820"/>
          </a:xfrm>
        </p:grpSpPr>
        <p:sp>
          <p:nvSpPr>
            <p:cNvPr id="24" name="AutoShape 17"/>
            <p:cNvSpPr>
              <a:spLocks noChangeAspect="1" noChangeArrowheads="1" noTextEdit="1"/>
            </p:cNvSpPr>
            <p:nvPr/>
          </p:nvSpPr>
          <p:spPr bwMode="auto">
            <a:xfrm>
              <a:off x="113" y="3395"/>
              <a:ext cx="1510" cy="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114" y="3396"/>
              <a:ext cx="1509" cy="819"/>
            </a:xfrm>
            <a:prstGeom prst="rect">
              <a:avLst/>
            </a:pr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115" y="4073"/>
              <a:ext cx="1506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>
              <a:off x="115" y="4075"/>
              <a:ext cx="1506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115" y="4076"/>
              <a:ext cx="1506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15" y="4078"/>
              <a:ext cx="150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590" y="4019"/>
              <a:ext cx="27" cy="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Freeform 25"/>
            <p:cNvSpPr>
              <a:spLocks/>
            </p:cNvSpPr>
            <p:nvPr/>
          </p:nvSpPr>
          <p:spPr bwMode="auto">
            <a:xfrm>
              <a:off x="1606" y="4060"/>
              <a:ext cx="13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16"/>
                </a:cxn>
                <a:cxn ang="0">
                  <a:pos x="0" y="33"/>
                </a:cxn>
                <a:cxn ang="0">
                  <a:pos x="0" y="0"/>
                </a:cxn>
              </a:cxnLst>
              <a:rect l="0" t="0" r="r" b="b"/>
              <a:pathLst>
                <a:path w="13" h="33">
                  <a:moveTo>
                    <a:pt x="0" y="0"/>
                  </a:moveTo>
                  <a:lnTo>
                    <a:pt x="13" y="16"/>
                  </a:lnTo>
                  <a:lnTo>
                    <a:pt x="0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 flipV="1">
              <a:off x="414" y="3398"/>
              <a:ext cx="1" cy="81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 flipV="1">
              <a:off x="415" y="3398"/>
              <a:ext cx="1" cy="81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 flipV="1">
              <a:off x="416" y="3398"/>
              <a:ext cx="1" cy="81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29"/>
            <p:cNvSpPr>
              <a:spLocks noChangeShapeType="1"/>
            </p:cNvSpPr>
            <p:nvPr/>
          </p:nvSpPr>
          <p:spPr bwMode="auto">
            <a:xfrm flipV="1">
              <a:off x="417" y="3398"/>
              <a:ext cx="1" cy="81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433" y="3394"/>
              <a:ext cx="27" cy="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403" y="3398"/>
              <a:ext cx="26" cy="1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3" y="0"/>
                </a:cxn>
                <a:cxn ang="0">
                  <a:pos x="26" y="16"/>
                </a:cxn>
                <a:cxn ang="0">
                  <a:pos x="0" y="16"/>
                </a:cxn>
              </a:cxnLst>
              <a:rect l="0" t="0" r="r" b="b"/>
              <a:pathLst>
                <a:path w="26" h="16">
                  <a:moveTo>
                    <a:pt x="0" y="16"/>
                  </a:moveTo>
                  <a:lnTo>
                    <a:pt x="13" y="0"/>
                  </a:lnTo>
                  <a:lnTo>
                    <a:pt x="26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Rectangle 32"/>
            <p:cNvSpPr>
              <a:spLocks noChangeArrowheads="1"/>
            </p:cNvSpPr>
            <p:nvPr/>
          </p:nvSpPr>
          <p:spPr bwMode="auto">
            <a:xfrm>
              <a:off x="114" y="3396"/>
              <a:ext cx="1509" cy="819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Line 33"/>
            <p:cNvSpPr>
              <a:spLocks noChangeShapeType="1"/>
            </p:cNvSpPr>
            <p:nvPr/>
          </p:nvSpPr>
          <p:spPr bwMode="auto">
            <a:xfrm>
              <a:off x="266" y="4068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" name="Rectangle 34"/>
            <p:cNvSpPr>
              <a:spLocks noChangeArrowheads="1"/>
            </p:cNvSpPr>
            <p:nvPr/>
          </p:nvSpPr>
          <p:spPr bwMode="auto">
            <a:xfrm>
              <a:off x="251" y="4087"/>
              <a:ext cx="46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5"/>
            <p:cNvSpPr>
              <a:spLocks noChangeArrowheads="1"/>
            </p:cNvSpPr>
            <p:nvPr/>
          </p:nvSpPr>
          <p:spPr bwMode="auto">
            <a:xfrm>
              <a:off x="421" y="4087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567" y="4068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568" y="4087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>
              <a:off x="717" y="4068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718" y="4087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40"/>
            <p:cNvSpPr>
              <a:spLocks noChangeShapeType="1"/>
            </p:cNvSpPr>
            <p:nvPr/>
          </p:nvSpPr>
          <p:spPr bwMode="auto">
            <a:xfrm>
              <a:off x="868" y="4068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Rectangle 41"/>
            <p:cNvSpPr>
              <a:spLocks noChangeArrowheads="1"/>
            </p:cNvSpPr>
            <p:nvPr/>
          </p:nvSpPr>
          <p:spPr bwMode="auto">
            <a:xfrm>
              <a:off x="869" y="4087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1019" y="4068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Rectangle 43"/>
            <p:cNvSpPr>
              <a:spLocks noChangeArrowheads="1"/>
            </p:cNvSpPr>
            <p:nvPr/>
          </p:nvSpPr>
          <p:spPr bwMode="auto">
            <a:xfrm>
              <a:off x="1020" y="4087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44"/>
            <p:cNvSpPr>
              <a:spLocks noChangeShapeType="1"/>
            </p:cNvSpPr>
            <p:nvPr/>
          </p:nvSpPr>
          <p:spPr bwMode="auto">
            <a:xfrm>
              <a:off x="1169" y="4068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45"/>
            <p:cNvSpPr>
              <a:spLocks noChangeArrowheads="1"/>
            </p:cNvSpPr>
            <p:nvPr/>
          </p:nvSpPr>
          <p:spPr bwMode="auto">
            <a:xfrm>
              <a:off x="1170" y="4087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Line 46"/>
            <p:cNvSpPr>
              <a:spLocks noChangeShapeType="1"/>
            </p:cNvSpPr>
            <p:nvPr/>
          </p:nvSpPr>
          <p:spPr bwMode="auto">
            <a:xfrm>
              <a:off x="1320" y="4068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47"/>
            <p:cNvSpPr>
              <a:spLocks noChangeArrowheads="1"/>
            </p:cNvSpPr>
            <p:nvPr/>
          </p:nvSpPr>
          <p:spPr bwMode="auto">
            <a:xfrm>
              <a:off x="1321" y="4087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48"/>
            <p:cNvSpPr>
              <a:spLocks noChangeShapeType="1"/>
            </p:cNvSpPr>
            <p:nvPr/>
          </p:nvSpPr>
          <p:spPr bwMode="auto">
            <a:xfrm>
              <a:off x="1470" y="4068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49"/>
            <p:cNvSpPr>
              <a:spLocks noChangeArrowheads="1"/>
            </p:cNvSpPr>
            <p:nvPr/>
          </p:nvSpPr>
          <p:spPr bwMode="auto">
            <a:xfrm>
              <a:off x="1471" y="4087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0"/>
            <p:cNvSpPr>
              <a:spLocks noChangeArrowheads="1"/>
            </p:cNvSpPr>
            <p:nvPr/>
          </p:nvSpPr>
          <p:spPr bwMode="auto">
            <a:xfrm>
              <a:off x="393" y="3922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Line 51"/>
            <p:cNvSpPr>
              <a:spLocks noChangeShapeType="1"/>
            </p:cNvSpPr>
            <p:nvPr/>
          </p:nvSpPr>
          <p:spPr bwMode="auto">
            <a:xfrm>
              <a:off x="409" y="3941"/>
              <a:ext cx="15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Rectangle 52"/>
            <p:cNvSpPr>
              <a:spLocks noChangeArrowheads="1"/>
            </p:cNvSpPr>
            <p:nvPr/>
          </p:nvSpPr>
          <p:spPr bwMode="auto">
            <a:xfrm>
              <a:off x="393" y="3786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Line 53"/>
            <p:cNvSpPr>
              <a:spLocks noChangeShapeType="1"/>
            </p:cNvSpPr>
            <p:nvPr/>
          </p:nvSpPr>
          <p:spPr bwMode="auto">
            <a:xfrm>
              <a:off x="409" y="3805"/>
              <a:ext cx="15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Rectangle 54"/>
            <p:cNvSpPr>
              <a:spLocks noChangeArrowheads="1"/>
            </p:cNvSpPr>
            <p:nvPr/>
          </p:nvSpPr>
          <p:spPr bwMode="auto">
            <a:xfrm>
              <a:off x="393" y="3650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Line 55"/>
            <p:cNvSpPr>
              <a:spLocks noChangeShapeType="1"/>
            </p:cNvSpPr>
            <p:nvPr/>
          </p:nvSpPr>
          <p:spPr bwMode="auto">
            <a:xfrm>
              <a:off x="409" y="3669"/>
              <a:ext cx="15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93" y="3514"/>
              <a:ext cx="31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Line 57"/>
            <p:cNvSpPr>
              <a:spLocks noChangeShapeType="1"/>
            </p:cNvSpPr>
            <p:nvPr/>
          </p:nvSpPr>
          <p:spPr bwMode="auto">
            <a:xfrm>
              <a:off x="409" y="3534"/>
              <a:ext cx="15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Line 58"/>
            <p:cNvSpPr>
              <a:spLocks noChangeShapeType="1"/>
            </p:cNvSpPr>
            <p:nvPr/>
          </p:nvSpPr>
          <p:spPr bwMode="auto">
            <a:xfrm flipH="1" flipV="1">
              <a:off x="567" y="3398"/>
              <a:ext cx="1" cy="4"/>
            </a:xfrm>
            <a:prstGeom prst="line">
              <a:avLst/>
            </a:prstGeom>
            <a:noFill/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568" y="3395"/>
              <a:ext cx="602" cy="546"/>
            </a:xfrm>
            <a:custGeom>
              <a:avLst/>
              <a:gdLst/>
              <a:ahLst/>
              <a:cxnLst>
                <a:cxn ang="0">
                  <a:pos x="8" y="28"/>
                </a:cxn>
                <a:cxn ang="0">
                  <a:pos x="18" y="55"/>
                </a:cxn>
                <a:cxn ang="0">
                  <a:pos x="28" y="81"/>
                </a:cxn>
                <a:cxn ang="0">
                  <a:pos x="38" y="106"/>
                </a:cxn>
                <a:cxn ang="0">
                  <a:pos x="48" y="130"/>
                </a:cxn>
                <a:cxn ang="0">
                  <a:pos x="58" y="153"/>
                </a:cxn>
                <a:cxn ang="0">
                  <a:pos x="68" y="175"/>
                </a:cxn>
                <a:cxn ang="0">
                  <a:pos x="78" y="195"/>
                </a:cxn>
                <a:cxn ang="0">
                  <a:pos x="88" y="214"/>
                </a:cxn>
                <a:cxn ang="0">
                  <a:pos x="98" y="232"/>
                </a:cxn>
                <a:cxn ang="0">
                  <a:pos x="108" y="250"/>
                </a:cxn>
                <a:cxn ang="0">
                  <a:pos x="118" y="265"/>
                </a:cxn>
                <a:cxn ang="0">
                  <a:pos x="128" y="280"/>
                </a:cxn>
                <a:cxn ang="0">
                  <a:pos x="138" y="294"/>
                </a:cxn>
                <a:cxn ang="0">
                  <a:pos x="148" y="307"/>
                </a:cxn>
                <a:cxn ang="0">
                  <a:pos x="158" y="318"/>
                </a:cxn>
                <a:cxn ang="0">
                  <a:pos x="168" y="328"/>
                </a:cxn>
                <a:cxn ang="0">
                  <a:pos x="178" y="337"/>
                </a:cxn>
                <a:cxn ang="0">
                  <a:pos x="188" y="345"/>
                </a:cxn>
                <a:cxn ang="0">
                  <a:pos x="198" y="352"/>
                </a:cxn>
                <a:cxn ang="0">
                  <a:pos x="208" y="358"/>
                </a:cxn>
                <a:cxn ang="0">
                  <a:pos x="218" y="363"/>
                </a:cxn>
                <a:cxn ang="0">
                  <a:pos x="228" y="366"/>
                </a:cxn>
                <a:cxn ang="0">
                  <a:pos x="238" y="369"/>
                </a:cxn>
                <a:cxn ang="0">
                  <a:pos x="248" y="370"/>
                </a:cxn>
                <a:cxn ang="0">
                  <a:pos x="258" y="370"/>
                </a:cxn>
                <a:cxn ang="0">
                  <a:pos x="268" y="369"/>
                </a:cxn>
                <a:cxn ang="0">
                  <a:pos x="278" y="367"/>
                </a:cxn>
                <a:cxn ang="0">
                  <a:pos x="288" y="363"/>
                </a:cxn>
                <a:cxn ang="0">
                  <a:pos x="298" y="359"/>
                </a:cxn>
                <a:cxn ang="0">
                  <a:pos x="308" y="354"/>
                </a:cxn>
                <a:cxn ang="0">
                  <a:pos x="318" y="347"/>
                </a:cxn>
                <a:cxn ang="0">
                  <a:pos x="328" y="339"/>
                </a:cxn>
                <a:cxn ang="0">
                  <a:pos x="338" y="330"/>
                </a:cxn>
                <a:cxn ang="0">
                  <a:pos x="348" y="320"/>
                </a:cxn>
                <a:cxn ang="0">
                  <a:pos x="358" y="309"/>
                </a:cxn>
                <a:cxn ang="0">
                  <a:pos x="368" y="297"/>
                </a:cxn>
                <a:cxn ang="0">
                  <a:pos x="378" y="283"/>
                </a:cxn>
                <a:cxn ang="0">
                  <a:pos x="388" y="269"/>
                </a:cxn>
                <a:cxn ang="0">
                  <a:pos x="398" y="253"/>
                </a:cxn>
                <a:cxn ang="0">
                  <a:pos x="408" y="236"/>
                </a:cxn>
                <a:cxn ang="0">
                  <a:pos x="418" y="218"/>
                </a:cxn>
                <a:cxn ang="0">
                  <a:pos x="428" y="199"/>
                </a:cxn>
                <a:cxn ang="0">
                  <a:pos x="438" y="179"/>
                </a:cxn>
                <a:cxn ang="0">
                  <a:pos x="448" y="157"/>
                </a:cxn>
                <a:cxn ang="0">
                  <a:pos x="458" y="135"/>
                </a:cxn>
                <a:cxn ang="0">
                  <a:pos x="468" y="111"/>
                </a:cxn>
                <a:cxn ang="0">
                  <a:pos x="478" y="86"/>
                </a:cxn>
                <a:cxn ang="0">
                  <a:pos x="488" y="61"/>
                </a:cxn>
                <a:cxn ang="0">
                  <a:pos x="498" y="34"/>
                </a:cxn>
                <a:cxn ang="0">
                  <a:pos x="508" y="5"/>
                </a:cxn>
              </a:cxnLst>
              <a:rect l="0" t="0" r="r" b="b"/>
              <a:pathLst>
                <a:path w="510" h="370">
                  <a:moveTo>
                    <a:pt x="0" y="5"/>
                  </a:moveTo>
                  <a:lnTo>
                    <a:pt x="2" y="11"/>
                  </a:lnTo>
                  <a:lnTo>
                    <a:pt x="4" y="17"/>
                  </a:lnTo>
                  <a:lnTo>
                    <a:pt x="6" y="22"/>
                  </a:lnTo>
                  <a:lnTo>
                    <a:pt x="8" y="28"/>
                  </a:lnTo>
                  <a:lnTo>
                    <a:pt x="10" y="34"/>
                  </a:lnTo>
                  <a:lnTo>
                    <a:pt x="12" y="39"/>
                  </a:lnTo>
                  <a:lnTo>
                    <a:pt x="14" y="45"/>
                  </a:lnTo>
                  <a:lnTo>
                    <a:pt x="16" y="50"/>
                  </a:lnTo>
                  <a:lnTo>
                    <a:pt x="18" y="55"/>
                  </a:lnTo>
                  <a:lnTo>
                    <a:pt x="20" y="61"/>
                  </a:lnTo>
                  <a:lnTo>
                    <a:pt x="22" y="66"/>
                  </a:lnTo>
                  <a:lnTo>
                    <a:pt x="24" y="71"/>
                  </a:lnTo>
                  <a:lnTo>
                    <a:pt x="26" y="76"/>
                  </a:lnTo>
                  <a:lnTo>
                    <a:pt x="28" y="81"/>
                  </a:lnTo>
                  <a:lnTo>
                    <a:pt x="30" y="86"/>
                  </a:lnTo>
                  <a:lnTo>
                    <a:pt x="32" y="92"/>
                  </a:lnTo>
                  <a:lnTo>
                    <a:pt x="34" y="97"/>
                  </a:lnTo>
                  <a:lnTo>
                    <a:pt x="36" y="101"/>
                  </a:lnTo>
                  <a:lnTo>
                    <a:pt x="38" y="106"/>
                  </a:lnTo>
                  <a:lnTo>
                    <a:pt x="40" y="111"/>
                  </a:lnTo>
                  <a:lnTo>
                    <a:pt x="42" y="116"/>
                  </a:lnTo>
                  <a:lnTo>
                    <a:pt x="44" y="121"/>
                  </a:lnTo>
                  <a:lnTo>
                    <a:pt x="46" y="126"/>
                  </a:lnTo>
                  <a:lnTo>
                    <a:pt x="48" y="130"/>
                  </a:lnTo>
                  <a:lnTo>
                    <a:pt x="50" y="135"/>
                  </a:lnTo>
                  <a:lnTo>
                    <a:pt x="52" y="139"/>
                  </a:lnTo>
                  <a:lnTo>
                    <a:pt x="54" y="144"/>
                  </a:lnTo>
                  <a:lnTo>
                    <a:pt x="56" y="148"/>
                  </a:lnTo>
                  <a:lnTo>
                    <a:pt x="58" y="153"/>
                  </a:lnTo>
                  <a:lnTo>
                    <a:pt x="60" y="157"/>
                  </a:lnTo>
                  <a:lnTo>
                    <a:pt x="62" y="162"/>
                  </a:lnTo>
                  <a:lnTo>
                    <a:pt x="64" y="166"/>
                  </a:lnTo>
                  <a:lnTo>
                    <a:pt x="66" y="170"/>
                  </a:lnTo>
                  <a:lnTo>
                    <a:pt x="68" y="175"/>
                  </a:lnTo>
                  <a:lnTo>
                    <a:pt x="70" y="179"/>
                  </a:lnTo>
                  <a:lnTo>
                    <a:pt x="72" y="183"/>
                  </a:lnTo>
                  <a:lnTo>
                    <a:pt x="74" y="187"/>
                  </a:lnTo>
                  <a:lnTo>
                    <a:pt x="76" y="191"/>
                  </a:lnTo>
                  <a:lnTo>
                    <a:pt x="78" y="195"/>
                  </a:lnTo>
                  <a:lnTo>
                    <a:pt x="80" y="199"/>
                  </a:lnTo>
                  <a:lnTo>
                    <a:pt x="82" y="203"/>
                  </a:lnTo>
                  <a:lnTo>
                    <a:pt x="84" y="207"/>
                  </a:lnTo>
                  <a:lnTo>
                    <a:pt x="86" y="211"/>
                  </a:lnTo>
                  <a:lnTo>
                    <a:pt x="88" y="214"/>
                  </a:lnTo>
                  <a:lnTo>
                    <a:pt x="90" y="218"/>
                  </a:lnTo>
                  <a:lnTo>
                    <a:pt x="92" y="222"/>
                  </a:lnTo>
                  <a:lnTo>
                    <a:pt x="94" y="225"/>
                  </a:lnTo>
                  <a:lnTo>
                    <a:pt x="96" y="229"/>
                  </a:lnTo>
                  <a:lnTo>
                    <a:pt x="98" y="232"/>
                  </a:lnTo>
                  <a:lnTo>
                    <a:pt x="100" y="236"/>
                  </a:lnTo>
                  <a:lnTo>
                    <a:pt x="102" y="239"/>
                  </a:lnTo>
                  <a:lnTo>
                    <a:pt x="104" y="243"/>
                  </a:lnTo>
                  <a:lnTo>
                    <a:pt x="106" y="246"/>
                  </a:lnTo>
                  <a:lnTo>
                    <a:pt x="108" y="250"/>
                  </a:lnTo>
                  <a:lnTo>
                    <a:pt x="110" y="253"/>
                  </a:lnTo>
                  <a:lnTo>
                    <a:pt x="112" y="256"/>
                  </a:lnTo>
                  <a:lnTo>
                    <a:pt x="114" y="259"/>
                  </a:lnTo>
                  <a:lnTo>
                    <a:pt x="116" y="262"/>
                  </a:lnTo>
                  <a:lnTo>
                    <a:pt x="118" y="265"/>
                  </a:lnTo>
                  <a:lnTo>
                    <a:pt x="120" y="269"/>
                  </a:lnTo>
                  <a:lnTo>
                    <a:pt x="122" y="272"/>
                  </a:lnTo>
                  <a:lnTo>
                    <a:pt x="124" y="275"/>
                  </a:lnTo>
                  <a:lnTo>
                    <a:pt x="126" y="277"/>
                  </a:lnTo>
                  <a:lnTo>
                    <a:pt x="128" y="280"/>
                  </a:lnTo>
                  <a:lnTo>
                    <a:pt x="130" y="283"/>
                  </a:lnTo>
                  <a:lnTo>
                    <a:pt x="132" y="286"/>
                  </a:lnTo>
                  <a:lnTo>
                    <a:pt x="134" y="289"/>
                  </a:lnTo>
                  <a:lnTo>
                    <a:pt x="136" y="291"/>
                  </a:lnTo>
                  <a:lnTo>
                    <a:pt x="138" y="294"/>
                  </a:lnTo>
                  <a:lnTo>
                    <a:pt x="140" y="297"/>
                  </a:lnTo>
                  <a:lnTo>
                    <a:pt x="142" y="299"/>
                  </a:lnTo>
                  <a:lnTo>
                    <a:pt x="144" y="302"/>
                  </a:lnTo>
                  <a:lnTo>
                    <a:pt x="146" y="304"/>
                  </a:lnTo>
                  <a:lnTo>
                    <a:pt x="148" y="307"/>
                  </a:lnTo>
                  <a:lnTo>
                    <a:pt x="150" y="309"/>
                  </a:lnTo>
                  <a:lnTo>
                    <a:pt x="152" y="311"/>
                  </a:lnTo>
                  <a:lnTo>
                    <a:pt x="154" y="313"/>
                  </a:lnTo>
                  <a:lnTo>
                    <a:pt x="156" y="316"/>
                  </a:lnTo>
                  <a:lnTo>
                    <a:pt x="158" y="318"/>
                  </a:lnTo>
                  <a:lnTo>
                    <a:pt x="160" y="320"/>
                  </a:lnTo>
                  <a:lnTo>
                    <a:pt x="162" y="322"/>
                  </a:lnTo>
                  <a:lnTo>
                    <a:pt x="164" y="324"/>
                  </a:lnTo>
                  <a:lnTo>
                    <a:pt x="166" y="326"/>
                  </a:lnTo>
                  <a:lnTo>
                    <a:pt x="168" y="328"/>
                  </a:lnTo>
                  <a:lnTo>
                    <a:pt x="170" y="330"/>
                  </a:lnTo>
                  <a:lnTo>
                    <a:pt x="172" y="332"/>
                  </a:lnTo>
                  <a:lnTo>
                    <a:pt x="174" y="334"/>
                  </a:lnTo>
                  <a:lnTo>
                    <a:pt x="176" y="336"/>
                  </a:lnTo>
                  <a:lnTo>
                    <a:pt x="178" y="337"/>
                  </a:lnTo>
                  <a:lnTo>
                    <a:pt x="180" y="339"/>
                  </a:lnTo>
                  <a:lnTo>
                    <a:pt x="182" y="341"/>
                  </a:lnTo>
                  <a:lnTo>
                    <a:pt x="184" y="342"/>
                  </a:lnTo>
                  <a:lnTo>
                    <a:pt x="186" y="344"/>
                  </a:lnTo>
                  <a:lnTo>
                    <a:pt x="188" y="345"/>
                  </a:lnTo>
                  <a:lnTo>
                    <a:pt x="190" y="347"/>
                  </a:lnTo>
                  <a:lnTo>
                    <a:pt x="192" y="348"/>
                  </a:lnTo>
                  <a:lnTo>
                    <a:pt x="194" y="350"/>
                  </a:lnTo>
                  <a:lnTo>
                    <a:pt x="196" y="351"/>
                  </a:lnTo>
                  <a:lnTo>
                    <a:pt x="198" y="352"/>
                  </a:lnTo>
                  <a:lnTo>
                    <a:pt x="200" y="354"/>
                  </a:lnTo>
                  <a:lnTo>
                    <a:pt x="202" y="355"/>
                  </a:lnTo>
                  <a:lnTo>
                    <a:pt x="204" y="356"/>
                  </a:lnTo>
                  <a:lnTo>
                    <a:pt x="206" y="357"/>
                  </a:lnTo>
                  <a:lnTo>
                    <a:pt x="208" y="358"/>
                  </a:lnTo>
                  <a:lnTo>
                    <a:pt x="210" y="359"/>
                  </a:lnTo>
                  <a:lnTo>
                    <a:pt x="212" y="360"/>
                  </a:lnTo>
                  <a:lnTo>
                    <a:pt x="214" y="361"/>
                  </a:lnTo>
                  <a:lnTo>
                    <a:pt x="216" y="362"/>
                  </a:lnTo>
                  <a:lnTo>
                    <a:pt x="218" y="363"/>
                  </a:lnTo>
                  <a:lnTo>
                    <a:pt x="220" y="363"/>
                  </a:lnTo>
                  <a:lnTo>
                    <a:pt x="222" y="364"/>
                  </a:lnTo>
                  <a:lnTo>
                    <a:pt x="224" y="365"/>
                  </a:lnTo>
                  <a:lnTo>
                    <a:pt x="226" y="366"/>
                  </a:lnTo>
                  <a:lnTo>
                    <a:pt x="228" y="366"/>
                  </a:lnTo>
                  <a:lnTo>
                    <a:pt x="230" y="367"/>
                  </a:lnTo>
                  <a:lnTo>
                    <a:pt x="232" y="367"/>
                  </a:lnTo>
                  <a:lnTo>
                    <a:pt x="234" y="368"/>
                  </a:lnTo>
                  <a:lnTo>
                    <a:pt x="236" y="368"/>
                  </a:lnTo>
                  <a:lnTo>
                    <a:pt x="238" y="369"/>
                  </a:lnTo>
                  <a:lnTo>
                    <a:pt x="240" y="369"/>
                  </a:lnTo>
                  <a:lnTo>
                    <a:pt x="242" y="369"/>
                  </a:lnTo>
                  <a:lnTo>
                    <a:pt x="244" y="369"/>
                  </a:lnTo>
                  <a:lnTo>
                    <a:pt x="246" y="370"/>
                  </a:lnTo>
                  <a:lnTo>
                    <a:pt x="248" y="370"/>
                  </a:lnTo>
                  <a:lnTo>
                    <a:pt x="250" y="370"/>
                  </a:lnTo>
                  <a:lnTo>
                    <a:pt x="252" y="370"/>
                  </a:lnTo>
                  <a:lnTo>
                    <a:pt x="254" y="370"/>
                  </a:lnTo>
                  <a:lnTo>
                    <a:pt x="256" y="370"/>
                  </a:lnTo>
                  <a:lnTo>
                    <a:pt x="258" y="370"/>
                  </a:lnTo>
                  <a:lnTo>
                    <a:pt x="260" y="370"/>
                  </a:lnTo>
                  <a:lnTo>
                    <a:pt x="262" y="370"/>
                  </a:lnTo>
                  <a:lnTo>
                    <a:pt x="264" y="369"/>
                  </a:lnTo>
                  <a:lnTo>
                    <a:pt x="266" y="369"/>
                  </a:lnTo>
                  <a:lnTo>
                    <a:pt x="268" y="369"/>
                  </a:lnTo>
                  <a:lnTo>
                    <a:pt x="270" y="369"/>
                  </a:lnTo>
                  <a:lnTo>
                    <a:pt x="272" y="368"/>
                  </a:lnTo>
                  <a:lnTo>
                    <a:pt x="274" y="368"/>
                  </a:lnTo>
                  <a:lnTo>
                    <a:pt x="276" y="367"/>
                  </a:lnTo>
                  <a:lnTo>
                    <a:pt x="278" y="367"/>
                  </a:lnTo>
                  <a:lnTo>
                    <a:pt x="280" y="366"/>
                  </a:lnTo>
                  <a:lnTo>
                    <a:pt x="282" y="366"/>
                  </a:lnTo>
                  <a:lnTo>
                    <a:pt x="284" y="365"/>
                  </a:lnTo>
                  <a:lnTo>
                    <a:pt x="286" y="364"/>
                  </a:lnTo>
                  <a:lnTo>
                    <a:pt x="288" y="363"/>
                  </a:lnTo>
                  <a:lnTo>
                    <a:pt x="290" y="363"/>
                  </a:lnTo>
                  <a:lnTo>
                    <a:pt x="292" y="362"/>
                  </a:lnTo>
                  <a:lnTo>
                    <a:pt x="294" y="361"/>
                  </a:lnTo>
                  <a:lnTo>
                    <a:pt x="296" y="360"/>
                  </a:lnTo>
                  <a:lnTo>
                    <a:pt x="298" y="359"/>
                  </a:lnTo>
                  <a:lnTo>
                    <a:pt x="300" y="358"/>
                  </a:lnTo>
                  <a:lnTo>
                    <a:pt x="302" y="357"/>
                  </a:lnTo>
                  <a:lnTo>
                    <a:pt x="304" y="356"/>
                  </a:lnTo>
                  <a:lnTo>
                    <a:pt x="306" y="355"/>
                  </a:lnTo>
                  <a:lnTo>
                    <a:pt x="308" y="354"/>
                  </a:lnTo>
                  <a:lnTo>
                    <a:pt x="310" y="352"/>
                  </a:lnTo>
                  <a:lnTo>
                    <a:pt x="312" y="351"/>
                  </a:lnTo>
                  <a:lnTo>
                    <a:pt x="314" y="350"/>
                  </a:lnTo>
                  <a:lnTo>
                    <a:pt x="316" y="348"/>
                  </a:lnTo>
                  <a:lnTo>
                    <a:pt x="318" y="347"/>
                  </a:lnTo>
                  <a:lnTo>
                    <a:pt x="320" y="345"/>
                  </a:lnTo>
                  <a:lnTo>
                    <a:pt x="322" y="344"/>
                  </a:lnTo>
                  <a:lnTo>
                    <a:pt x="324" y="342"/>
                  </a:lnTo>
                  <a:lnTo>
                    <a:pt x="326" y="341"/>
                  </a:lnTo>
                  <a:lnTo>
                    <a:pt x="328" y="339"/>
                  </a:lnTo>
                  <a:lnTo>
                    <a:pt x="330" y="337"/>
                  </a:lnTo>
                  <a:lnTo>
                    <a:pt x="332" y="336"/>
                  </a:lnTo>
                  <a:lnTo>
                    <a:pt x="334" y="334"/>
                  </a:lnTo>
                  <a:lnTo>
                    <a:pt x="336" y="332"/>
                  </a:lnTo>
                  <a:lnTo>
                    <a:pt x="338" y="330"/>
                  </a:lnTo>
                  <a:lnTo>
                    <a:pt x="340" y="328"/>
                  </a:lnTo>
                  <a:lnTo>
                    <a:pt x="342" y="326"/>
                  </a:lnTo>
                  <a:lnTo>
                    <a:pt x="344" y="324"/>
                  </a:lnTo>
                  <a:lnTo>
                    <a:pt x="346" y="322"/>
                  </a:lnTo>
                  <a:lnTo>
                    <a:pt x="348" y="320"/>
                  </a:lnTo>
                  <a:lnTo>
                    <a:pt x="350" y="318"/>
                  </a:lnTo>
                  <a:lnTo>
                    <a:pt x="352" y="316"/>
                  </a:lnTo>
                  <a:lnTo>
                    <a:pt x="354" y="313"/>
                  </a:lnTo>
                  <a:lnTo>
                    <a:pt x="356" y="311"/>
                  </a:lnTo>
                  <a:lnTo>
                    <a:pt x="358" y="309"/>
                  </a:lnTo>
                  <a:lnTo>
                    <a:pt x="360" y="307"/>
                  </a:lnTo>
                  <a:lnTo>
                    <a:pt x="362" y="304"/>
                  </a:lnTo>
                  <a:lnTo>
                    <a:pt x="364" y="302"/>
                  </a:lnTo>
                  <a:lnTo>
                    <a:pt x="366" y="299"/>
                  </a:lnTo>
                  <a:lnTo>
                    <a:pt x="368" y="297"/>
                  </a:lnTo>
                  <a:lnTo>
                    <a:pt x="370" y="294"/>
                  </a:lnTo>
                  <a:lnTo>
                    <a:pt x="372" y="291"/>
                  </a:lnTo>
                  <a:lnTo>
                    <a:pt x="374" y="289"/>
                  </a:lnTo>
                  <a:lnTo>
                    <a:pt x="376" y="286"/>
                  </a:lnTo>
                  <a:lnTo>
                    <a:pt x="378" y="283"/>
                  </a:lnTo>
                  <a:lnTo>
                    <a:pt x="380" y="280"/>
                  </a:lnTo>
                  <a:lnTo>
                    <a:pt x="382" y="277"/>
                  </a:lnTo>
                  <a:lnTo>
                    <a:pt x="384" y="275"/>
                  </a:lnTo>
                  <a:lnTo>
                    <a:pt x="386" y="272"/>
                  </a:lnTo>
                  <a:lnTo>
                    <a:pt x="388" y="269"/>
                  </a:lnTo>
                  <a:lnTo>
                    <a:pt x="390" y="265"/>
                  </a:lnTo>
                  <a:lnTo>
                    <a:pt x="392" y="262"/>
                  </a:lnTo>
                  <a:lnTo>
                    <a:pt x="394" y="259"/>
                  </a:lnTo>
                  <a:lnTo>
                    <a:pt x="396" y="256"/>
                  </a:lnTo>
                  <a:lnTo>
                    <a:pt x="398" y="253"/>
                  </a:lnTo>
                  <a:lnTo>
                    <a:pt x="400" y="250"/>
                  </a:lnTo>
                  <a:lnTo>
                    <a:pt x="402" y="246"/>
                  </a:lnTo>
                  <a:lnTo>
                    <a:pt x="404" y="243"/>
                  </a:lnTo>
                  <a:lnTo>
                    <a:pt x="406" y="239"/>
                  </a:lnTo>
                  <a:lnTo>
                    <a:pt x="408" y="236"/>
                  </a:lnTo>
                  <a:lnTo>
                    <a:pt x="410" y="232"/>
                  </a:lnTo>
                  <a:lnTo>
                    <a:pt x="412" y="229"/>
                  </a:lnTo>
                  <a:lnTo>
                    <a:pt x="414" y="225"/>
                  </a:lnTo>
                  <a:lnTo>
                    <a:pt x="416" y="222"/>
                  </a:lnTo>
                  <a:lnTo>
                    <a:pt x="418" y="218"/>
                  </a:lnTo>
                  <a:lnTo>
                    <a:pt x="420" y="214"/>
                  </a:lnTo>
                  <a:lnTo>
                    <a:pt x="422" y="211"/>
                  </a:lnTo>
                  <a:lnTo>
                    <a:pt x="424" y="207"/>
                  </a:lnTo>
                  <a:lnTo>
                    <a:pt x="426" y="203"/>
                  </a:lnTo>
                  <a:lnTo>
                    <a:pt x="428" y="199"/>
                  </a:lnTo>
                  <a:lnTo>
                    <a:pt x="430" y="195"/>
                  </a:lnTo>
                  <a:lnTo>
                    <a:pt x="432" y="191"/>
                  </a:lnTo>
                  <a:lnTo>
                    <a:pt x="434" y="187"/>
                  </a:lnTo>
                  <a:lnTo>
                    <a:pt x="436" y="183"/>
                  </a:lnTo>
                  <a:lnTo>
                    <a:pt x="438" y="179"/>
                  </a:lnTo>
                  <a:lnTo>
                    <a:pt x="440" y="175"/>
                  </a:lnTo>
                  <a:lnTo>
                    <a:pt x="442" y="170"/>
                  </a:lnTo>
                  <a:lnTo>
                    <a:pt x="444" y="166"/>
                  </a:lnTo>
                  <a:lnTo>
                    <a:pt x="446" y="162"/>
                  </a:lnTo>
                  <a:lnTo>
                    <a:pt x="448" y="157"/>
                  </a:lnTo>
                  <a:lnTo>
                    <a:pt x="450" y="153"/>
                  </a:lnTo>
                  <a:lnTo>
                    <a:pt x="452" y="148"/>
                  </a:lnTo>
                  <a:lnTo>
                    <a:pt x="454" y="144"/>
                  </a:lnTo>
                  <a:lnTo>
                    <a:pt x="456" y="139"/>
                  </a:lnTo>
                  <a:lnTo>
                    <a:pt x="458" y="135"/>
                  </a:lnTo>
                  <a:lnTo>
                    <a:pt x="460" y="130"/>
                  </a:lnTo>
                  <a:lnTo>
                    <a:pt x="462" y="126"/>
                  </a:lnTo>
                  <a:lnTo>
                    <a:pt x="464" y="121"/>
                  </a:lnTo>
                  <a:lnTo>
                    <a:pt x="466" y="116"/>
                  </a:lnTo>
                  <a:lnTo>
                    <a:pt x="468" y="111"/>
                  </a:lnTo>
                  <a:lnTo>
                    <a:pt x="470" y="106"/>
                  </a:lnTo>
                  <a:lnTo>
                    <a:pt x="472" y="101"/>
                  </a:lnTo>
                  <a:lnTo>
                    <a:pt x="474" y="97"/>
                  </a:lnTo>
                  <a:lnTo>
                    <a:pt x="476" y="92"/>
                  </a:lnTo>
                  <a:lnTo>
                    <a:pt x="478" y="86"/>
                  </a:lnTo>
                  <a:lnTo>
                    <a:pt x="480" y="81"/>
                  </a:lnTo>
                  <a:lnTo>
                    <a:pt x="482" y="76"/>
                  </a:lnTo>
                  <a:lnTo>
                    <a:pt x="484" y="71"/>
                  </a:lnTo>
                  <a:lnTo>
                    <a:pt x="486" y="66"/>
                  </a:lnTo>
                  <a:lnTo>
                    <a:pt x="488" y="61"/>
                  </a:lnTo>
                  <a:lnTo>
                    <a:pt x="490" y="55"/>
                  </a:lnTo>
                  <a:lnTo>
                    <a:pt x="492" y="50"/>
                  </a:lnTo>
                  <a:lnTo>
                    <a:pt x="494" y="45"/>
                  </a:lnTo>
                  <a:lnTo>
                    <a:pt x="496" y="39"/>
                  </a:lnTo>
                  <a:lnTo>
                    <a:pt x="498" y="34"/>
                  </a:lnTo>
                  <a:lnTo>
                    <a:pt x="500" y="28"/>
                  </a:lnTo>
                  <a:lnTo>
                    <a:pt x="502" y="22"/>
                  </a:lnTo>
                  <a:lnTo>
                    <a:pt x="504" y="17"/>
                  </a:lnTo>
                  <a:lnTo>
                    <a:pt x="506" y="11"/>
                  </a:lnTo>
                  <a:lnTo>
                    <a:pt x="508" y="5"/>
                  </a:lnTo>
                  <a:lnTo>
                    <a:pt x="510" y="0"/>
                  </a:lnTo>
                </a:path>
              </a:pathLst>
            </a:custGeom>
            <a:noFill/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114" y="3396"/>
              <a:ext cx="1509" cy="819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778510" y="6372543"/>
          <a:ext cx="16033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17360" imgH="406080" progId="Equation.DSMT4">
                  <p:embed/>
                </p:oleObj>
              </mc:Choice>
              <mc:Fallback>
                <p:oleObj name="Equation" r:id="rId17" imgW="1917360" imgH="406080" progId="Equation.DSMT4">
                  <p:embed/>
                  <p:pic>
                    <p:nvPicPr>
                      <p:cNvPr id="440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510" y="6372543"/>
                        <a:ext cx="1603375" cy="331787"/>
                      </a:xfrm>
                      <a:prstGeom prst="rect">
                        <a:avLst/>
                      </a:prstGeom>
                      <a:solidFill>
                        <a:schemeClr val="bg1">
                          <a:alpha val="85097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" name="Group 63"/>
          <p:cNvGrpSpPr>
            <a:grpSpLocks noChangeAspect="1"/>
          </p:cNvGrpSpPr>
          <p:nvPr/>
        </p:nvGrpSpPr>
        <p:grpSpPr bwMode="auto">
          <a:xfrm>
            <a:off x="4924743" y="4886643"/>
            <a:ext cx="2468562" cy="1339850"/>
            <a:chOff x="2459" y="3395"/>
            <a:chExt cx="1555" cy="844"/>
          </a:xfrm>
        </p:grpSpPr>
        <p:sp>
          <p:nvSpPr>
            <p:cNvPr id="69" name="AutoShape 62"/>
            <p:cNvSpPr>
              <a:spLocks noChangeAspect="1" noChangeArrowheads="1" noTextEdit="1"/>
            </p:cNvSpPr>
            <p:nvPr/>
          </p:nvSpPr>
          <p:spPr bwMode="auto">
            <a:xfrm>
              <a:off x="2459" y="3395"/>
              <a:ext cx="1555" cy="8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2460" y="3397"/>
              <a:ext cx="1554" cy="842"/>
            </a:xfrm>
            <a:prstGeom prst="rect">
              <a:avLst/>
            </a:prstGeom>
            <a:solidFill>
              <a:srgbClr val="FFFFFF"/>
            </a:solidFill>
            <a:ln w="1588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1" name="Line 65"/>
            <p:cNvSpPr>
              <a:spLocks noChangeShapeType="1"/>
            </p:cNvSpPr>
            <p:nvPr/>
          </p:nvSpPr>
          <p:spPr bwMode="auto">
            <a:xfrm>
              <a:off x="2461" y="3535"/>
              <a:ext cx="15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Line 66"/>
            <p:cNvSpPr>
              <a:spLocks noChangeShapeType="1"/>
            </p:cNvSpPr>
            <p:nvPr/>
          </p:nvSpPr>
          <p:spPr bwMode="auto">
            <a:xfrm>
              <a:off x="2461" y="3536"/>
              <a:ext cx="15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Line 67"/>
            <p:cNvSpPr>
              <a:spLocks noChangeShapeType="1"/>
            </p:cNvSpPr>
            <p:nvPr/>
          </p:nvSpPr>
          <p:spPr bwMode="auto">
            <a:xfrm>
              <a:off x="2461" y="3538"/>
              <a:ext cx="1551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Line 68"/>
            <p:cNvSpPr>
              <a:spLocks noChangeShapeType="1"/>
            </p:cNvSpPr>
            <p:nvPr/>
          </p:nvSpPr>
          <p:spPr bwMode="auto">
            <a:xfrm>
              <a:off x="2461" y="3539"/>
              <a:ext cx="155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3981" y="3478"/>
              <a:ext cx="27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3997" y="3521"/>
              <a:ext cx="13" cy="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17"/>
                </a:cxn>
                <a:cxn ang="0">
                  <a:pos x="0" y="33"/>
                </a:cxn>
                <a:cxn ang="0">
                  <a:pos x="0" y="0"/>
                </a:cxn>
              </a:cxnLst>
              <a:rect l="0" t="0" r="r" b="b"/>
              <a:pathLst>
                <a:path w="13" h="33">
                  <a:moveTo>
                    <a:pt x="0" y="0"/>
                  </a:moveTo>
                  <a:lnTo>
                    <a:pt x="13" y="17"/>
                  </a:lnTo>
                  <a:lnTo>
                    <a:pt x="0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7" name="Line 71"/>
            <p:cNvSpPr>
              <a:spLocks noChangeShapeType="1"/>
            </p:cNvSpPr>
            <p:nvPr/>
          </p:nvSpPr>
          <p:spPr bwMode="auto">
            <a:xfrm flipV="1">
              <a:off x="2769" y="3398"/>
              <a:ext cx="1" cy="83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8" name="Line 72"/>
            <p:cNvSpPr>
              <a:spLocks noChangeShapeType="1"/>
            </p:cNvSpPr>
            <p:nvPr/>
          </p:nvSpPr>
          <p:spPr bwMode="auto">
            <a:xfrm flipV="1">
              <a:off x="2770" y="3398"/>
              <a:ext cx="1" cy="83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9" name="Line 73"/>
            <p:cNvSpPr>
              <a:spLocks noChangeShapeType="1"/>
            </p:cNvSpPr>
            <p:nvPr/>
          </p:nvSpPr>
          <p:spPr bwMode="auto">
            <a:xfrm flipV="1">
              <a:off x="2771" y="3398"/>
              <a:ext cx="1" cy="83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0" name="Line 74"/>
            <p:cNvSpPr>
              <a:spLocks noChangeShapeType="1"/>
            </p:cNvSpPr>
            <p:nvPr/>
          </p:nvSpPr>
          <p:spPr bwMode="auto">
            <a:xfrm flipV="1">
              <a:off x="2772" y="3398"/>
              <a:ext cx="1" cy="8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Rectangle 75"/>
            <p:cNvSpPr>
              <a:spLocks noChangeArrowheads="1"/>
            </p:cNvSpPr>
            <p:nvPr/>
          </p:nvSpPr>
          <p:spPr bwMode="auto">
            <a:xfrm>
              <a:off x="2788" y="3393"/>
              <a:ext cx="27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1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2758" y="3398"/>
              <a:ext cx="27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3" y="0"/>
                </a:cxn>
                <a:cxn ang="0">
                  <a:pos x="27" y="17"/>
                </a:cxn>
                <a:cxn ang="0">
                  <a:pos x="0" y="17"/>
                </a:cxn>
              </a:cxnLst>
              <a:rect l="0" t="0" r="r" b="b"/>
              <a:pathLst>
                <a:path w="27" h="17">
                  <a:moveTo>
                    <a:pt x="0" y="17"/>
                  </a:moveTo>
                  <a:lnTo>
                    <a:pt x="13" y="0"/>
                  </a:lnTo>
                  <a:lnTo>
                    <a:pt x="27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Rectangle 77"/>
            <p:cNvSpPr>
              <a:spLocks noChangeArrowheads="1"/>
            </p:cNvSpPr>
            <p:nvPr/>
          </p:nvSpPr>
          <p:spPr bwMode="auto">
            <a:xfrm>
              <a:off x="2460" y="3397"/>
              <a:ext cx="1554" cy="842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4" name="Line 78"/>
            <p:cNvSpPr>
              <a:spLocks noChangeShapeType="1"/>
            </p:cNvSpPr>
            <p:nvPr/>
          </p:nvSpPr>
          <p:spPr bwMode="auto">
            <a:xfrm>
              <a:off x="2617" y="3529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5" name="Rectangle 79"/>
            <p:cNvSpPr>
              <a:spLocks noChangeArrowheads="1"/>
            </p:cNvSpPr>
            <p:nvPr/>
          </p:nvSpPr>
          <p:spPr bwMode="auto">
            <a:xfrm>
              <a:off x="2601" y="3548"/>
              <a:ext cx="47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80"/>
            <p:cNvSpPr>
              <a:spLocks noChangeArrowheads="1"/>
            </p:cNvSpPr>
            <p:nvPr/>
          </p:nvSpPr>
          <p:spPr bwMode="auto">
            <a:xfrm>
              <a:off x="2776" y="3548"/>
              <a:ext cx="32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Line 81"/>
            <p:cNvSpPr>
              <a:spLocks noChangeShapeType="1"/>
            </p:cNvSpPr>
            <p:nvPr/>
          </p:nvSpPr>
          <p:spPr bwMode="auto">
            <a:xfrm>
              <a:off x="2927" y="3529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Rectangle 82"/>
            <p:cNvSpPr>
              <a:spLocks noChangeArrowheads="1"/>
            </p:cNvSpPr>
            <p:nvPr/>
          </p:nvSpPr>
          <p:spPr bwMode="auto">
            <a:xfrm>
              <a:off x="2928" y="3548"/>
              <a:ext cx="32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Line 83"/>
            <p:cNvSpPr>
              <a:spLocks noChangeShapeType="1"/>
            </p:cNvSpPr>
            <p:nvPr/>
          </p:nvSpPr>
          <p:spPr bwMode="auto">
            <a:xfrm>
              <a:off x="3081" y="3529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0" name="Rectangle 84"/>
            <p:cNvSpPr>
              <a:spLocks noChangeArrowheads="1"/>
            </p:cNvSpPr>
            <p:nvPr/>
          </p:nvSpPr>
          <p:spPr bwMode="auto">
            <a:xfrm>
              <a:off x="3082" y="3548"/>
              <a:ext cx="32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Line 85"/>
            <p:cNvSpPr>
              <a:spLocks noChangeShapeType="1"/>
            </p:cNvSpPr>
            <p:nvPr/>
          </p:nvSpPr>
          <p:spPr bwMode="auto">
            <a:xfrm>
              <a:off x="3237" y="3529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Rectangle 86"/>
            <p:cNvSpPr>
              <a:spLocks noChangeArrowheads="1"/>
            </p:cNvSpPr>
            <p:nvPr/>
          </p:nvSpPr>
          <p:spPr bwMode="auto">
            <a:xfrm>
              <a:off x="3238" y="3548"/>
              <a:ext cx="32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Line 87"/>
            <p:cNvSpPr>
              <a:spLocks noChangeShapeType="1"/>
            </p:cNvSpPr>
            <p:nvPr/>
          </p:nvSpPr>
          <p:spPr bwMode="auto">
            <a:xfrm>
              <a:off x="3392" y="3529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Rectangle 88"/>
            <p:cNvSpPr>
              <a:spLocks noChangeArrowheads="1"/>
            </p:cNvSpPr>
            <p:nvPr/>
          </p:nvSpPr>
          <p:spPr bwMode="auto">
            <a:xfrm>
              <a:off x="3393" y="3548"/>
              <a:ext cx="32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Line 89"/>
            <p:cNvSpPr>
              <a:spLocks noChangeShapeType="1"/>
            </p:cNvSpPr>
            <p:nvPr/>
          </p:nvSpPr>
          <p:spPr bwMode="auto">
            <a:xfrm>
              <a:off x="3546" y="3529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Rectangle 90"/>
            <p:cNvSpPr>
              <a:spLocks noChangeArrowheads="1"/>
            </p:cNvSpPr>
            <p:nvPr/>
          </p:nvSpPr>
          <p:spPr bwMode="auto">
            <a:xfrm>
              <a:off x="3548" y="3548"/>
              <a:ext cx="32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Line 91"/>
            <p:cNvSpPr>
              <a:spLocks noChangeShapeType="1"/>
            </p:cNvSpPr>
            <p:nvPr/>
          </p:nvSpPr>
          <p:spPr bwMode="auto">
            <a:xfrm>
              <a:off x="3702" y="3529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8" name="Rectangle 92"/>
            <p:cNvSpPr>
              <a:spLocks noChangeArrowheads="1"/>
            </p:cNvSpPr>
            <p:nvPr/>
          </p:nvSpPr>
          <p:spPr bwMode="auto">
            <a:xfrm>
              <a:off x="3703" y="3548"/>
              <a:ext cx="32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Line 93"/>
            <p:cNvSpPr>
              <a:spLocks noChangeShapeType="1"/>
            </p:cNvSpPr>
            <p:nvPr/>
          </p:nvSpPr>
          <p:spPr bwMode="auto">
            <a:xfrm>
              <a:off x="3856" y="3529"/>
              <a:ext cx="1" cy="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3857" y="3548"/>
              <a:ext cx="32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95"/>
            <p:cNvSpPr>
              <a:spLocks noChangeArrowheads="1"/>
            </p:cNvSpPr>
            <p:nvPr/>
          </p:nvSpPr>
          <p:spPr bwMode="auto">
            <a:xfrm>
              <a:off x="2731" y="4077"/>
              <a:ext cx="47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Line 96"/>
            <p:cNvSpPr>
              <a:spLocks noChangeShapeType="1"/>
            </p:cNvSpPr>
            <p:nvPr/>
          </p:nvSpPr>
          <p:spPr bwMode="auto">
            <a:xfrm>
              <a:off x="2764" y="4096"/>
              <a:ext cx="16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" name="Rectangle 97"/>
            <p:cNvSpPr>
              <a:spLocks noChangeArrowheads="1"/>
            </p:cNvSpPr>
            <p:nvPr/>
          </p:nvSpPr>
          <p:spPr bwMode="auto">
            <a:xfrm>
              <a:off x="2731" y="3937"/>
              <a:ext cx="47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Line 98"/>
            <p:cNvSpPr>
              <a:spLocks noChangeShapeType="1"/>
            </p:cNvSpPr>
            <p:nvPr/>
          </p:nvSpPr>
          <p:spPr bwMode="auto">
            <a:xfrm>
              <a:off x="2764" y="3957"/>
              <a:ext cx="16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Rectangle 99"/>
            <p:cNvSpPr>
              <a:spLocks noChangeArrowheads="1"/>
            </p:cNvSpPr>
            <p:nvPr/>
          </p:nvSpPr>
          <p:spPr bwMode="auto">
            <a:xfrm>
              <a:off x="2731" y="3797"/>
              <a:ext cx="47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Line 100"/>
            <p:cNvSpPr>
              <a:spLocks noChangeShapeType="1"/>
            </p:cNvSpPr>
            <p:nvPr/>
          </p:nvSpPr>
          <p:spPr bwMode="auto">
            <a:xfrm>
              <a:off x="2764" y="3817"/>
              <a:ext cx="16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Rectangle 101"/>
            <p:cNvSpPr>
              <a:spLocks noChangeArrowheads="1"/>
            </p:cNvSpPr>
            <p:nvPr/>
          </p:nvSpPr>
          <p:spPr bwMode="auto">
            <a:xfrm>
              <a:off x="2731" y="3658"/>
              <a:ext cx="47" cy="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Line 102"/>
            <p:cNvSpPr>
              <a:spLocks noChangeShapeType="1"/>
            </p:cNvSpPr>
            <p:nvPr/>
          </p:nvSpPr>
          <p:spPr bwMode="auto">
            <a:xfrm>
              <a:off x="2764" y="3677"/>
              <a:ext cx="16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" name="Line 103"/>
            <p:cNvSpPr>
              <a:spLocks noChangeShapeType="1"/>
            </p:cNvSpPr>
            <p:nvPr/>
          </p:nvSpPr>
          <p:spPr bwMode="auto">
            <a:xfrm flipH="1">
              <a:off x="2927" y="4231"/>
              <a:ext cx="1" cy="5"/>
            </a:xfrm>
            <a:prstGeom prst="line">
              <a:avLst/>
            </a:prstGeom>
            <a:noFill/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0" name="Freeform 104"/>
            <p:cNvSpPr>
              <a:spLocks/>
            </p:cNvSpPr>
            <p:nvPr/>
          </p:nvSpPr>
          <p:spPr bwMode="auto">
            <a:xfrm>
              <a:off x="2928" y="3677"/>
              <a:ext cx="620" cy="560"/>
            </a:xfrm>
            <a:custGeom>
              <a:avLst/>
              <a:gdLst/>
              <a:ahLst/>
              <a:cxnLst>
                <a:cxn ang="0">
                  <a:pos x="8" y="342"/>
                </a:cxn>
                <a:cxn ang="0">
                  <a:pos x="18" y="315"/>
                </a:cxn>
                <a:cxn ang="0">
                  <a:pos x="28" y="289"/>
                </a:cxn>
                <a:cxn ang="0">
                  <a:pos x="38" y="264"/>
                </a:cxn>
                <a:cxn ang="0">
                  <a:pos x="48" y="240"/>
                </a:cxn>
                <a:cxn ang="0">
                  <a:pos x="58" y="217"/>
                </a:cxn>
                <a:cxn ang="0">
                  <a:pos x="68" y="195"/>
                </a:cxn>
                <a:cxn ang="0">
                  <a:pos x="78" y="175"/>
                </a:cxn>
                <a:cxn ang="0">
                  <a:pos x="88" y="156"/>
                </a:cxn>
                <a:cxn ang="0">
                  <a:pos x="98" y="138"/>
                </a:cxn>
                <a:cxn ang="0">
                  <a:pos x="108" y="120"/>
                </a:cxn>
                <a:cxn ang="0">
                  <a:pos x="118" y="105"/>
                </a:cxn>
                <a:cxn ang="0">
                  <a:pos x="128" y="90"/>
                </a:cxn>
                <a:cxn ang="0">
                  <a:pos x="138" y="76"/>
                </a:cxn>
                <a:cxn ang="0">
                  <a:pos x="148" y="63"/>
                </a:cxn>
                <a:cxn ang="0">
                  <a:pos x="158" y="52"/>
                </a:cxn>
                <a:cxn ang="0">
                  <a:pos x="168" y="42"/>
                </a:cxn>
                <a:cxn ang="0">
                  <a:pos x="178" y="33"/>
                </a:cxn>
                <a:cxn ang="0">
                  <a:pos x="188" y="25"/>
                </a:cxn>
                <a:cxn ang="0">
                  <a:pos x="198" y="18"/>
                </a:cxn>
                <a:cxn ang="0">
                  <a:pos x="208" y="12"/>
                </a:cxn>
                <a:cxn ang="0">
                  <a:pos x="218" y="7"/>
                </a:cxn>
                <a:cxn ang="0">
                  <a:pos x="228" y="4"/>
                </a:cxn>
                <a:cxn ang="0">
                  <a:pos x="238" y="1"/>
                </a:cxn>
                <a:cxn ang="0">
                  <a:pos x="248" y="0"/>
                </a:cxn>
                <a:cxn ang="0">
                  <a:pos x="258" y="0"/>
                </a:cxn>
                <a:cxn ang="0">
                  <a:pos x="268" y="1"/>
                </a:cxn>
                <a:cxn ang="0">
                  <a:pos x="278" y="3"/>
                </a:cxn>
                <a:cxn ang="0">
                  <a:pos x="288" y="7"/>
                </a:cxn>
                <a:cxn ang="0">
                  <a:pos x="298" y="11"/>
                </a:cxn>
                <a:cxn ang="0">
                  <a:pos x="308" y="16"/>
                </a:cxn>
                <a:cxn ang="0">
                  <a:pos x="318" y="23"/>
                </a:cxn>
                <a:cxn ang="0">
                  <a:pos x="328" y="31"/>
                </a:cxn>
                <a:cxn ang="0">
                  <a:pos x="338" y="40"/>
                </a:cxn>
                <a:cxn ang="0">
                  <a:pos x="348" y="50"/>
                </a:cxn>
                <a:cxn ang="0">
                  <a:pos x="358" y="61"/>
                </a:cxn>
                <a:cxn ang="0">
                  <a:pos x="368" y="73"/>
                </a:cxn>
                <a:cxn ang="0">
                  <a:pos x="378" y="87"/>
                </a:cxn>
                <a:cxn ang="0">
                  <a:pos x="388" y="101"/>
                </a:cxn>
                <a:cxn ang="0">
                  <a:pos x="398" y="117"/>
                </a:cxn>
                <a:cxn ang="0">
                  <a:pos x="408" y="134"/>
                </a:cxn>
                <a:cxn ang="0">
                  <a:pos x="418" y="152"/>
                </a:cxn>
                <a:cxn ang="0">
                  <a:pos x="428" y="171"/>
                </a:cxn>
                <a:cxn ang="0">
                  <a:pos x="438" y="191"/>
                </a:cxn>
                <a:cxn ang="0">
                  <a:pos x="448" y="213"/>
                </a:cxn>
                <a:cxn ang="0">
                  <a:pos x="458" y="235"/>
                </a:cxn>
                <a:cxn ang="0">
                  <a:pos x="468" y="259"/>
                </a:cxn>
                <a:cxn ang="0">
                  <a:pos x="478" y="284"/>
                </a:cxn>
                <a:cxn ang="0">
                  <a:pos x="488" y="309"/>
                </a:cxn>
                <a:cxn ang="0">
                  <a:pos x="498" y="336"/>
                </a:cxn>
                <a:cxn ang="0">
                  <a:pos x="508" y="365"/>
                </a:cxn>
              </a:cxnLst>
              <a:rect l="0" t="0" r="r" b="b"/>
              <a:pathLst>
                <a:path w="510" h="369">
                  <a:moveTo>
                    <a:pt x="0" y="365"/>
                  </a:moveTo>
                  <a:lnTo>
                    <a:pt x="2" y="359"/>
                  </a:lnTo>
                  <a:lnTo>
                    <a:pt x="4" y="353"/>
                  </a:lnTo>
                  <a:lnTo>
                    <a:pt x="6" y="348"/>
                  </a:lnTo>
                  <a:lnTo>
                    <a:pt x="8" y="342"/>
                  </a:lnTo>
                  <a:lnTo>
                    <a:pt x="10" y="336"/>
                  </a:lnTo>
                  <a:lnTo>
                    <a:pt x="12" y="331"/>
                  </a:lnTo>
                  <a:lnTo>
                    <a:pt x="14" y="325"/>
                  </a:lnTo>
                  <a:lnTo>
                    <a:pt x="16" y="320"/>
                  </a:lnTo>
                  <a:lnTo>
                    <a:pt x="18" y="315"/>
                  </a:lnTo>
                  <a:lnTo>
                    <a:pt x="20" y="309"/>
                  </a:lnTo>
                  <a:lnTo>
                    <a:pt x="22" y="304"/>
                  </a:lnTo>
                  <a:lnTo>
                    <a:pt x="24" y="299"/>
                  </a:lnTo>
                  <a:lnTo>
                    <a:pt x="26" y="294"/>
                  </a:lnTo>
                  <a:lnTo>
                    <a:pt x="28" y="289"/>
                  </a:lnTo>
                  <a:lnTo>
                    <a:pt x="30" y="284"/>
                  </a:lnTo>
                  <a:lnTo>
                    <a:pt x="32" y="278"/>
                  </a:lnTo>
                  <a:lnTo>
                    <a:pt x="34" y="273"/>
                  </a:lnTo>
                  <a:lnTo>
                    <a:pt x="36" y="269"/>
                  </a:lnTo>
                  <a:lnTo>
                    <a:pt x="38" y="264"/>
                  </a:lnTo>
                  <a:lnTo>
                    <a:pt x="40" y="259"/>
                  </a:lnTo>
                  <a:lnTo>
                    <a:pt x="42" y="254"/>
                  </a:lnTo>
                  <a:lnTo>
                    <a:pt x="44" y="249"/>
                  </a:lnTo>
                  <a:lnTo>
                    <a:pt x="46" y="244"/>
                  </a:lnTo>
                  <a:lnTo>
                    <a:pt x="48" y="240"/>
                  </a:lnTo>
                  <a:lnTo>
                    <a:pt x="50" y="235"/>
                  </a:lnTo>
                  <a:lnTo>
                    <a:pt x="52" y="231"/>
                  </a:lnTo>
                  <a:lnTo>
                    <a:pt x="54" y="226"/>
                  </a:lnTo>
                  <a:lnTo>
                    <a:pt x="56" y="222"/>
                  </a:lnTo>
                  <a:lnTo>
                    <a:pt x="58" y="217"/>
                  </a:lnTo>
                  <a:lnTo>
                    <a:pt x="60" y="213"/>
                  </a:lnTo>
                  <a:lnTo>
                    <a:pt x="62" y="208"/>
                  </a:lnTo>
                  <a:lnTo>
                    <a:pt x="64" y="204"/>
                  </a:lnTo>
                  <a:lnTo>
                    <a:pt x="66" y="200"/>
                  </a:lnTo>
                  <a:lnTo>
                    <a:pt x="68" y="195"/>
                  </a:lnTo>
                  <a:lnTo>
                    <a:pt x="70" y="191"/>
                  </a:lnTo>
                  <a:lnTo>
                    <a:pt x="72" y="187"/>
                  </a:lnTo>
                  <a:lnTo>
                    <a:pt x="74" y="183"/>
                  </a:lnTo>
                  <a:lnTo>
                    <a:pt x="76" y="179"/>
                  </a:lnTo>
                  <a:lnTo>
                    <a:pt x="78" y="175"/>
                  </a:lnTo>
                  <a:lnTo>
                    <a:pt x="80" y="171"/>
                  </a:lnTo>
                  <a:lnTo>
                    <a:pt x="82" y="167"/>
                  </a:lnTo>
                  <a:lnTo>
                    <a:pt x="84" y="163"/>
                  </a:lnTo>
                  <a:lnTo>
                    <a:pt x="86" y="159"/>
                  </a:lnTo>
                  <a:lnTo>
                    <a:pt x="88" y="156"/>
                  </a:lnTo>
                  <a:lnTo>
                    <a:pt x="90" y="152"/>
                  </a:lnTo>
                  <a:lnTo>
                    <a:pt x="92" y="148"/>
                  </a:lnTo>
                  <a:lnTo>
                    <a:pt x="94" y="145"/>
                  </a:lnTo>
                  <a:lnTo>
                    <a:pt x="96" y="141"/>
                  </a:lnTo>
                  <a:lnTo>
                    <a:pt x="98" y="138"/>
                  </a:lnTo>
                  <a:lnTo>
                    <a:pt x="100" y="134"/>
                  </a:lnTo>
                  <a:lnTo>
                    <a:pt x="102" y="131"/>
                  </a:lnTo>
                  <a:lnTo>
                    <a:pt x="104" y="127"/>
                  </a:lnTo>
                  <a:lnTo>
                    <a:pt x="106" y="124"/>
                  </a:lnTo>
                  <a:lnTo>
                    <a:pt x="108" y="120"/>
                  </a:lnTo>
                  <a:lnTo>
                    <a:pt x="110" y="117"/>
                  </a:lnTo>
                  <a:lnTo>
                    <a:pt x="112" y="114"/>
                  </a:lnTo>
                  <a:lnTo>
                    <a:pt x="114" y="111"/>
                  </a:lnTo>
                  <a:lnTo>
                    <a:pt x="116" y="108"/>
                  </a:lnTo>
                  <a:lnTo>
                    <a:pt x="118" y="105"/>
                  </a:lnTo>
                  <a:lnTo>
                    <a:pt x="120" y="101"/>
                  </a:lnTo>
                  <a:lnTo>
                    <a:pt x="122" y="98"/>
                  </a:lnTo>
                  <a:lnTo>
                    <a:pt x="124" y="95"/>
                  </a:lnTo>
                  <a:lnTo>
                    <a:pt x="126" y="93"/>
                  </a:lnTo>
                  <a:lnTo>
                    <a:pt x="128" y="90"/>
                  </a:lnTo>
                  <a:lnTo>
                    <a:pt x="130" y="87"/>
                  </a:lnTo>
                  <a:lnTo>
                    <a:pt x="132" y="84"/>
                  </a:lnTo>
                  <a:lnTo>
                    <a:pt x="134" y="81"/>
                  </a:lnTo>
                  <a:lnTo>
                    <a:pt x="136" y="79"/>
                  </a:lnTo>
                  <a:lnTo>
                    <a:pt x="138" y="76"/>
                  </a:lnTo>
                  <a:lnTo>
                    <a:pt x="140" y="73"/>
                  </a:lnTo>
                  <a:lnTo>
                    <a:pt x="142" y="71"/>
                  </a:lnTo>
                  <a:lnTo>
                    <a:pt x="144" y="68"/>
                  </a:lnTo>
                  <a:lnTo>
                    <a:pt x="146" y="66"/>
                  </a:lnTo>
                  <a:lnTo>
                    <a:pt x="148" y="63"/>
                  </a:lnTo>
                  <a:lnTo>
                    <a:pt x="150" y="61"/>
                  </a:lnTo>
                  <a:lnTo>
                    <a:pt x="152" y="59"/>
                  </a:lnTo>
                  <a:lnTo>
                    <a:pt x="154" y="57"/>
                  </a:lnTo>
                  <a:lnTo>
                    <a:pt x="156" y="54"/>
                  </a:lnTo>
                  <a:lnTo>
                    <a:pt x="158" y="52"/>
                  </a:lnTo>
                  <a:lnTo>
                    <a:pt x="160" y="50"/>
                  </a:lnTo>
                  <a:lnTo>
                    <a:pt x="162" y="48"/>
                  </a:lnTo>
                  <a:lnTo>
                    <a:pt x="164" y="46"/>
                  </a:lnTo>
                  <a:lnTo>
                    <a:pt x="166" y="44"/>
                  </a:lnTo>
                  <a:lnTo>
                    <a:pt x="168" y="42"/>
                  </a:lnTo>
                  <a:lnTo>
                    <a:pt x="170" y="40"/>
                  </a:lnTo>
                  <a:lnTo>
                    <a:pt x="172" y="38"/>
                  </a:lnTo>
                  <a:lnTo>
                    <a:pt x="174" y="36"/>
                  </a:lnTo>
                  <a:lnTo>
                    <a:pt x="176" y="34"/>
                  </a:lnTo>
                  <a:lnTo>
                    <a:pt x="178" y="33"/>
                  </a:lnTo>
                  <a:lnTo>
                    <a:pt x="180" y="31"/>
                  </a:lnTo>
                  <a:lnTo>
                    <a:pt x="182" y="29"/>
                  </a:lnTo>
                  <a:lnTo>
                    <a:pt x="184" y="28"/>
                  </a:lnTo>
                  <a:lnTo>
                    <a:pt x="186" y="26"/>
                  </a:lnTo>
                  <a:lnTo>
                    <a:pt x="188" y="25"/>
                  </a:lnTo>
                  <a:lnTo>
                    <a:pt x="190" y="23"/>
                  </a:lnTo>
                  <a:lnTo>
                    <a:pt x="192" y="22"/>
                  </a:lnTo>
                  <a:lnTo>
                    <a:pt x="194" y="20"/>
                  </a:lnTo>
                  <a:lnTo>
                    <a:pt x="196" y="19"/>
                  </a:lnTo>
                  <a:lnTo>
                    <a:pt x="198" y="18"/>
                  </a:lnTo>
                  <a:lnTo>
                    <a:pt x="200" y="16"/>
                  </a:lnTo>
                  <a:lnTo>
                    <a:pt x="202" y="15"/>
                  </a:lnTo>
                  <a:lnTo>
                    <a:pt x="204" y="14"/>
                  </a:lnTo>
                  <a:lnTo>
                    <a:pt x="206" y="13"/>
                  </a:lnTo>
                  <a:lnTo>
                    <a:pt x="208" y="12"/>
                  </a:lnTo>
                  <a:lnTo>
                    <a:pt x="210" y="11"/>
                  </a:lnTo>
                  <a:lnTo>
                    <a:pt x="212" y="10"/>
                  </a:lnTo>
                  <a:lnTo>
                    <a:pt x="214" y="9"/>
                  </a:lnTo>
                  <a:lnTo>
                    <a:pt x="216" y="8"/>
                  </a:lnTo>
                  <a:lnTo>
                    <a:pt x="218" y="7"/>
                  </a:lnTo>
                  <a:lnTo>
                    <a:pt x="220" y="7"/>
                  </a:lnTo>
                  <a:lnTo>
                    <a:pt x="222" y="6"/>
                  </a:lnTo>
                  <a:lnTo>
                    <a:pt x="224" y="5"/>
                  </a:lnTo>
                  <a:lnTo>
                    <a:pt x="226" y="4"/>
                  </a:lnTo>
                  <a:lnTo>
                    <a:pt x="228" y="4"/>
                  </a:lnTo>
                  <a:lnTo>
                    <a:pt x="230" y="3"/>
                  </a:lnTo>
                  <a:lnTo>
                    <a:pt x="232" y="3"/>
                  </a:lnTo>
                  <a:lnTo>
                    <a:pt x="234" y="2"/>
                  </a:lnTo>
                  <a:lnTo>
                    <a:pt x="236" y="2"/>
                  </a:lnTo>
                  <a:lnTo>
                    <a:pt x="238" y="1"/>
                  </a:lnTo>
                  <a:lnTo>
                    <a:pt x="240" y="1"/>
                  </a:lnTo>
                  <a:lnTo>
                    <a:pt x="242" y="1"/>
                  </a:lnTo>
                  <a:lnTo>
                    <a:pt x="244" y="1"/>
                  </a:lnTo>
                  <a:lnTo>
                    <a:pt x="246" y="0"/>
                  </a:lnTo>
                  <a:lnTo>
                    <a:pt x="248" y="0"/>
                  </a:lnTo>
                  <a:lnTo>
                    <a:pt x="250" y="0"/>
                  </a:lnTo>
                  <a:lnTo>
                    <a:pt x="252" y="0"/>
                  </a:lnTo>
                  <a:lnTo>
                    <a:pt x="254" y="0"/>
                  </a:lnTo>
                  <a:lnTo>
                    <a:pt x="256" y="0"/>
                  </a:lnTo>
                  <a:lnTo>
                    <a:pt x="258" y="0"/>
                  </a:lnTo>
                  <a:lnTo>
                    <a:pt x="260" y="0"/>
                  </a:lnTo>
                  <a:lnTo>
                    <a:pt x="262" y="0"/>
                  </a:lnTo>
                  <a:lnTo>
                    <a:pt x="264" y="1"/>
                  </a:lnTo>
                  <a:lnTo>
                    <a:pt x="266" y="1"/>
                  </a:lnTo>
                  <a:lnTo>
                    <a:pt x="268" y="1"/>
                  </a:lnTo>
                  <a:lnTo>
                    <a:pt x="270" y="1"/>
                  </a:lnTo>
                  <a:lnTo>
                    <a:pt x="272" y="2"/>
                  </a:lnTo>
                  <a:lnTo>
                    <a:pt x="274" y="2"/>
                  </a:lnTo>
                  <a:lnTo>
                    <a:pt x="276" y="3"/>
                  </a:lnTo>
                  <a:lnTo>
                    <a:pt x="278" y="3"/>
                  </a:lnTo>
                  <a:lnTo>
                    <a:pt x="280" y="4"/>
                  </a:lnTo>
                  <a:lnTo>
                    <a:pt x="282" y="4"/>
                  </a:lnTo>
                  <a:lnTo>
                    <a:pt x="284" y="5"/>
                  </a:lnTo>
                  <a:lnTo>
                    <a:pt x="286" y="6"/>
                  </a:lnTo>
                  <a:lnTo>
                    <a:pt x="288" y="7"/>
                  </a:lnTo>
                  <a:lnTo>
                    <a:pt x="290" y="7"/>
                  </a:lnTo>
                  <a:lnTo>
                    <a:pt x="292" y="8"/>
                  </a:lnTo>
                  <a:lnTo>
                    <a:pt x="294" y="9"/>
                  </a:lnTo>
                  <a:lnTo>
                    <a:pt x="296" y="10"/>
                  </a:lnTo>
                  <a:lnTo>
                    <a:pt x="298" y="11"/>
                  </a:lnTo>
                  <a:lnTo>
                    <a:pt x="300" y="12"/>
                  </a:lnTo>
                  <a:lnTo>
                    <a:pt x="302" y="13"/>
                  </a:lnTo>
                  <a:lnTo>
                    <a:pt x="304" y="14"/>
                  </a:lnTo>
                  <a:lnTo>
                    <a:pt x="306" y="15"/>
                  </a:lnTo>
                  <a:lnTo>
                    <a:pt x="308" y="16"/>
                  </a:lnTo>
                  <a:lnTo>
                    <a:pt x="310" y="18"/>
                  </a:lnTo>
                  <a:lnTo>
                    <a:pt x="312" y="19"/>
                  </a:lnTo>
                  <a:lnTo>
                    <a:pt x="314" y="20"/>
                  </a:lnTo>
                  <a:lnTo>
                    <a:pt x="316" y="22"/>
                  </a:lnTo>
                  <a:lnTo>
                    <a:pt x="318" y="23"/>
                  </a:lnTo>
                  <a:lnTo>
                    <a:pt x="320" y="25"/>
                  </a:lnTo>
                  <a:lnTo>
                    <a:pt x="322" y="26"/>
                  </a:lnTo>
                  <a:lnTo>
                    <a:pt x="324" y="28"/>
                  </a:lnTo>
                  <a:lnTo>
                    <a:pt x="326" y="29"/>
                  </a:lnTo>
                  <a:lnTo>
                    <a:pt x="328" y="31"/>
                  </a:lnTo>
                  <a:lnTo>
                    <a:pt x="330" y="33"/>
                  </a:lnTo>
                  <a:lnTo>
                    <a:pt x="332" y="34"/>
                  </a:lnTo>
                  <a:lnTo>
                    <a:pt x="334" y="36"/>
                  </a:lnTo>
                  <a:lnTo>
                    <a:pt x="336" y="38"/>
                  </a:lnTo>
                  <a:lnTo>
                    <a:pt x="338" y="40"/>
                  </a:lnTo>
                  <a:lnTo>
                    <a:pt x="340" y="42"/>
                  </a:lnTo>
                  <a:lnTo>
                    <a:pt x="342" y="44"/>
                  </a:lnTo>
                  <a:lnTo>
                    <a:pt x="344" y="46"/>
                  </a:lnTo>
                  <a:lnTo>
                    <a:pt x="346" y="48"/>
                  </a:lnTo>
                  <a:lnTo>
                    <a:pt x="348" y="50"/>
                  </a:lnTo>
                  <a:lnTo>
                    <a:pt x="350" y="52"/>
                  </a:lnTo>
                  <a:lnTo>
                    <a:pt x="352" y="54"/>
                  </a:lnTo>
                  <a:lnTo>
                    <a:pt x="354" y="57"/>
                  </a:lnTo>
                  <a:lnTo>
                    <a:pt x="356" y="59"/>
                  </a:lnTo>
                  <a:lnTo>
                    <a:pt x="358" y="61"/>
                  </a:lnTo>
                  <a:lnTo>
                    <a:pt x="360" y="63"/>
                  </a:lnTo>
                  <a:lnTo>
                    <a:pt x="362" y="66"/>
                  </a:lnTo>
                  <a:lnTo>
                    <a:pt x="364" y="68"/>
                  </a:lnTo>
                  <a:lnTo>
                    <a:pt x="366" y="71"/>
                  </a:lnTo>
                  <a:lnTo>
                    <a:pt x="368" y="73"/>
                  </a:lnTo>
                  <a:lnTo>
                    <a:pt x="370" y="76"/>
                  </a:lnTo>
                  <a:lnTo>
                    <a:pt x="372" y="79"/>
                  </a:lnTo>
                  <a:lnTo>
                    <a:pt x="374" y="81"/>
                  </a:lnTo>
                  <a:lnTo>
                    <a:pt x="376" y="84"/>
                  </a:lnTo>
                  <a:lnTo>
                    <a:pt x="378" y="87"/>
                  </a:lnTo>
                  <a:lnTo>
                    <a:pt x="380" y="90"/>
                  </a:lnTo>
                  <a:lnTo>
                    <a:pt x="382" y="93"/>
                  </a:lnTo>
                  <a:lnTo>
                    <a:pt x="384" y="95"/>
                  </a:lnTo>
                  <a:lnTo>
                    <a:pt x="386" y="98"/>
                  </a:lnTo>
                  <a:lnTo>
                    <a:pt x="388" y="101"/>
                  </a:lnTo>
                  <a:lnTo>
                    <a:pt x="390" y="105"/>
                  </a:lnTo>
                  <a:lnTo>
                    <a:pt x="392" y="108"/>
                  </a:lnTo>
                  <a:lnTo>
                    <a:pt x="394" y="111"/>
                  </a:lnTo>
                  <a:lnTo>
                    <a:pt x="396" y="114"/>
                  </a:lnTo>
                  <a:lnTo>
                    <a:pt x="398" y="117"/>
                  </a:lnTo>
                  <a:lnTo>
                    <a:pt x="400" y="120"/>
                  </a:lnTo>
                  <a:lnTo>
                    <a:pt x="402" y="124"/>
                  </a:lnTo>
                  <a:lnTo>
                    <a:pt x="404" y="127"/>
                  </a:lnTo>
                  <a:lnTo>
                    <a:pt x="406" y="131"/>
                  </a:lnTo>
                  <a:lnTo>
                    <a:pt x="408" y="134"/>
                  </a:lnTo>
                  <a:lnTo>
                    <a:pt x="410" y="138"/>
                  </a:lnTo>
                  <a:lnTo>
                    <a:pt x="412" y="141"/>
                  </a:lnTo>
                  <a:lnTo>
                    <a:pt x="414" y="145"/>
                  </a:lnTo>
                  <a:lnTo>
                    <a:pt x="416" y="148"/>
                  </a:lnTo>
                  <a:lnTo>
                    <a:pt x="418" y="152"/>
                  </a:lnTo>
                  <a:lnTo>
                    <a:pt x="420" y="156"/>
                  </a:lnTo>
                  <a:lnTo>
                    <a:pt x="422" y="159"/>
                  </a:lnTo>
                  <a:lnTo>
                    <a:pt x="424" y="163"/>
                  </a:lnTo>
                  <a:lnTo>
                    <a:pt x="426" y="167"/>
                  </a:lnTo>
                  <a:lnTo>
                    <a:pt x="428" y="171"/>
                  </a:lnTo>
                  <a:lnTo>
                    <a:pt x="430" y="175"/>
                  </a:lnTo>
                  <a:lnTo>
                    <a:pt x="432" y="179"/>
                  </a:lnTo>
                  <a:lnTo>
                    <a:pt x="434" y="183"/>
                  </a:lnTo>
                  <a:lnTo>
                    <a:pt x="436" y="187"/>
                  </a:lnTo>
                  <a:lnTo>
                    <a:pt x="438" y="191"/>
                  </a:lnTo>
                  <a:lnTo>
                    <a:pt x="440" y="195"/>
                  </a:lnTo>
                  <a:lnTo>
                    <a:pt x="442" y="200"/>
                  </a:lnTo>
                  <a:lnTo>
                    <a:pt x="444" y="204"/>
                  </a:lnTo>
                  <a:lnTo>
                    <a:pt x="446" y="208"/>
                  </a:lnTo>
                  <a:lnTo>
                    <a:pt x="448" y="213"/>
                  </a:lnTo>
                  <a:lnTo>
                    <a:pt x="450" y="217"/>
                  </a:lnTo>
                  <a:lnTo>
                    <a:pt x="452" y="222"/>
                  </a:lnTo>
                  <a:lnTo>
                    <a:pt x="454" y="226"/>
                  </a:lnTo>
                  <a:lnTo>
                    <a:pt x="456" y="231"/>
                  </a:lnTo>
                  <a:lnTo>
                    <a:pt x="458" y="235"/>
                  </a:lnTo>
                  <a:lnTo>
                    <a:pt x="460" y="240"/>
                  </a:lnTo>
                  <a:lnTo>
                    <a:pt x="462" y="244"/>
                  </a:lnTo>
                  <a:lnTo>
                    <a:pt x="464" y="249"/>
                  </a:lnTo>
                  <a:lnTo>
                    <a:pt x="466" y="254"/>
                  </a:lnTo>
                  <a:lnTo>
                    <a:pt x="468" y="259"/>
                  </a:lnTo>
                  <a:lnTo>
                    <a:pt x="470" y="264"/>
                  </a:lnTo>
                  <a:lnTo>
                    <a:pt x="472" y="269"/>
                  </a:lnTo>
                  <a:lnTo>
                    <a:pt x="474" y="273"/>
                  </a:lnTo>
                  <a:lnTo>
                    <a:pt x="476" y="278"/>
                  </a:lnTo>
                  <a:lnTo>
                    <a:pt x="478" y="284"/>
                  </a:lnTo>
                  <a:lnTo>
                    <a:pt x="480" y="289"/>
                  </a:lnTo>
                  <a:lnTo>
                    <a:pt x="482" y="294"/>
                  </a:lnTo>
                  <a:lnTo>
                    <a:pt x="484" y="299"/>
                  </a:lnTo>
                  <a:lnTo>
                    <a:pt x="486" y="304"/>
                  </a:lnTo>
                  <a:lnTo>
                    <a:pt x="488" y="309"/>
                  </a:lnTo>
                  <a:lnTo>
                    <a:pt x="490" y="315"/>
                  </a:lnTo>
                  <a:lnTo>
                    <a:pt x="492" y="320"/>
                  </a:lnTo>
                  <a:lnTo>
                    <a:pt x="494" y="325"/>
                  </a:lnTo>
                  <a:lnTo>
                    <a:pt x="496" y="331"/>
                  </a:lnTo>
                  <a:lnTo>
                    <a:pt x="498" y="336"/>
                  </a:lnTo>
                  <a:lnTo>
                    <a:pt x="500" y="342"/>
                  </a:lnTo>
                  <a:lnTo>
                    <a:pt x="502" y="348"/>
                  </a:lnTo>
                  <a:lnTo>
                    <a:pt x="504" y="353"/>
                  </a:lnTo>
                  <a:lnTo>
                    <a:pt x="506" y="359"/>
                  </a:lnTo>
                  <a:lnTo>
                    <a:pt x="508" y="365"/>
                  </a:lnTo>
                  <a:lnTo>
                    <a:pt x="510" y="369"/>
                  </a:lnTo>
                </a:path>
              </a:pathLst>
            </a:custGeom>
            <a:noFill/>
            <a:ln w="1588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1" name="Rectangle 105"/>
            <p:cNvSpPr>
              <a:spLocks noChangeArrowheads="1"/>
            </p:cNvSpPr>
            <p:nvPr/>
          </p:nvSpPr>
          <p:spPr bwMode="auto">
            <a:xfrm>
              <a:off x="2460" y="3397"/>
              <a:ext cx="1554" cy="842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aphicFrame>
        <p:nvGraphicFramePr>
          <p:cNvPr id="112" name="Object 4"/>
          <p:cNvGraphicFramePr>
            <a:graphicFrameLocks noChangeAspect="1"/>
          </p:cNvGraphicFramePr>
          <p:nvPr/>
        </p:nvGraphicFramePr>
        <p:xfrm>
          <a:off x="5309870" y="6363970"/>
          <a:ext cx="1837690" cy="372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006280" imgH="406080" progId="Equation.DSMT4">
                  <p:embed/>
                </p:oleObj>
              </mc:Choice>
              <mc:Fallback>
                <p:oleObj name="Equation" r:id="rId19" imgW="2006280" imgH="406080" progId="Equation.DSMT4">
                  <p:embed/>
                  <p:pic>
                    <p:nvPicPr>
                      <p:cNvPr id="1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9870" y="6363970"/>
                        <a:ext cx="1837690" cy="372920"/>
                      </a:xfrm>
                      <a:prstGeom prst="rect">
                        <a:avLst/>
                      </a:prstGeom>
                      <a:solidFill>
                        <a:schemeClr val="bg1">
                          <a:alpha val="90979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694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1" grpId="0"/>
      <p:bldP spid="1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" y="106998"/>
            <a:ext cx="8397240" cy="1143000"/>
          </a:xfrm>
        </p:spPr>
        <p:txBody>
          <a:bodyPr>
            <a:normAutofit/>
          </a:bodyPr>
          <a:lstStyle/>
          <a:p>
            <a:r>
              <a:rPr lang="en-CA" dirty="0"/>
              <a:t>Practice: Find the coefficients “</a:t>
            </a:r>
            <a:r>
              <a:rPr lang="en-CA" dirty="0" err="1"/>
              <a:t>a,b,c</a:t>
            </a:r>
            <a:r>
              <a:rPr lang="en-CA" dirty="0"/>
              <a:t>”, Y-intercept, and which way the graph opens</a:t>
            </a: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242570" y="1422519"/>
          <a:ext cx="2713990" cy="521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80800" imgH="228600" progId="Equation.DSMT4">
                  <p:embed/>
                </p:oleObj>
              </mc:Choice>
              <mc:Fallback>
                <p:oleObj name="Equation" r:id="rId3" imgW="1180800" imgH="228600" progId="Equation.DSMT4">
                  <p:embed/>
                  <p:pic>
                    <p:nvPicPr>
                      <p:cNvPr id="460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" y="1422519"/>
                        <a:ext cx="2713990" cy="5210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38835" y="2944813"/>
          <a:ext cx="30067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07880" imgH="228600" progId="Equation.DSMT4">
                  <p:embed/>
                </p:oleObj>
              </mc:Choice>
              <mc:Fallback>
                <p:oleObj name="Equation" r:id="rId5" imgW="1307880" imgH="2286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835" y="2944813"/>
                        <a:ext cx="300672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17898" y="4424225"/>
          <a:ext cx="28321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31560" imgH="279360" progId="Equation.DSMT4">
                  <p:embed/>
                </p:oleObj>
              </mc:Choice>
              <mc:Fallback>
                <p:oleObj name="Equation" r:id="rId7" imgW="1231560" imgH="27936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898" y="4424225"/>
                        <a:ext cx="28321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925318" y="1479550"/>
          <a:ext cx="34718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11280" imgH="177480" progId="Equation.DSMT4">
                  <p:embed/>
                </p:oleObj>
              </mc:Choice>
              <mc:Fallback>
                <p:oleObj name="Equation" r:id="rId9" imgW="1511280" imgH="17748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5318" y="1479550"/>
                        <a:ext cx="3471862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482547" y="2187575"/>
          <a:ext cx="11382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5000" imgH="177480" progId="Equation.DSMT4">
                  <p:embed/>
                </p:oleObj>
              </mc:Choice>
              <mc:Fallback>
                <p:oleObj name="Equation" r:id="rId11" imgW="495000" imgH="17748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547" y="2187575"/>
                        <a:ext cx="1138237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6003930" y="2187718"/>
          <a:ext cx="11382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95000" imgH="203040" progId="Equation.DSMT4">
                  <p:embed/>
                </p:oleObj>
              </mc:Choice>
              <mc:Fallback>
                <p:oleObj name="Equation" r:id="rId13" imgW="495000" imgH="20304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3930" y="2187718"/>
                        <a:ext cx="11382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953022" y="2961987"/>
          <a:ext cx="34718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511280" imgH="177480" progId="Equation.DSMT4">
                  <p:embed/>
                </p:oleObj>
              </mc:Choice>
              <mc:Fallback>
                <p:oleObj name="Equation" r:id="rId15" imgW="1511280" imgH="17748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022" y="2961987"/>
                        <a:ext cx="3471862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510251" y="3670012"/>
          <a:ext cx="11382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95000" imgH="177480" progId="Equation.DSMT4">
                  <p:embed/>
                </p:oleObj>
              </mc:Choice>
              <mc:Fallback>
                <p:oleObj name="Equation" r:id="rId17" imgW="495000" imgH="17748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251" y="3670012"/>
                        <a:ext cx="1138237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6031634" y="3670155"/>
          <a:ext cx="11382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495000" imgH="203040" progId="Equation.DSMT4">
                  <p:embed/>
                </p:oleObj>
              </mc:Choice>
              <mc:Fallback>
                <p:oleObj name="Equation" r:id="rId18" imgW="495000" imgH="203040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1634" y="3670155"/>
                        <a:ext cx="11382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994584" y="4763088"/>
          <a:ext cx="347186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511280" imgH="177480" progId="Equation.DSMT4">
                  <p:embed/>
                </p:oleObj>
              </mc:Choice>
              <mc:Fallback>
                <p:oleObj name="Equation" r:id="rId19" imgW="1511280" imgH="177480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584" y="4763088"/>
                        <a:ext cx="3471862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3551813" y="5471113"/>
          <a:ext cx="1138237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495000" imgH="177480" progId="Equation.DSMT4">
                  <p:embed/>
                </p:oleObj>
              </mc:Choice>
              <mc:Fallback>
                <p:oleObj name="Equation" r:id="rId20" imgW="495000" imgH="177480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813" y="5471113"/>
                        <a:ext cx="1138237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6073196" y="5471256"/>
          <a:ext cx="11382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95000" imgH="203040" progId="Equation.DSMT4">
                  <p:embed/>
                </p:oleObj>
              </mc:Choice>
              <mc:Fallback>
                <p:oleObj name="Equation" r:id="rId21" imgW="495000" imgH="203040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196" y="5471256"/>
                        <a:ext cx="1138238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5" name="Object 15"/>
          <p:cNvGraphicFramePr>
            <a:graphicFrameLocks noChangeAspect="1"/>
          </p:cNvGraphicFramePr>
          <p:nvPr/>
        </p:nvGraphicFramePr>
        <p:xfrm>
          <a:off x="4499986" y="1484457"/>
          <a:ext cx="30638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14120" imgH="177480" progId="Equation.DSMT4">
                  <p:embed/>
                </p:oleObj>
              </mc:Choice>
              <mc:Fallback>
                <p:oleObj name="Equation" r:id="rId22" imgW="114120" imgH="177480" progId="Equation.DSMT4">
                  <p:embed/>
                  <p:pic>
                    <p:nvPicPr>
                      <p:cNvPr id="4609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86" y="1484457"/>
                        <a:ext cx="306387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5933209" y="1444770"/>
          <a:ext cx="5445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03040" imgH="164880" progId="Equation.DSMT4">
                  <p:embed/>
                </p:oleObj>
              </mc:Choice>
              <mc:Fallback>
                <p:oleObj name="Equation" r:id="rId24" imgW="203040" imgH="164880" progId="Equation.DSMT4">
                  <p:embed/>
                  <p:pic>
                    <p:nvPicPr>
                      <p:cNvPr id="1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3209" y="1444770"/>
                        <a:ext cx="544513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7384470" y="1460358"/>
          <a:ext cx="3397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26720" imgH="164880" progId="Equation.DSMT4">
                  <p:embed/>
                </p:oleObj>
              </mc:Choice>
              <mc:Fallback>
                <p:oleObj name="Equation" r:id="rId26" imgW="126720" imgH="164880" progId="Equation.DSMT4">
                  <p:embed/>
                  <p:pic>
                    <p:nvPicPr>
                      <p:cNvPr id="1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4470" y="1460358"/>
                        <a:ext cx="33972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5"/>
          <p:cNvGraphicFramePr>
            <a:graphicFrameLocks noChangeAspect="1"/>
          </p:cNvGraphicFramePr>
          <p:nvPr/>
        </p:nvGraphicFramePr>
        <p:xfrm>
          <a:off x="4562620" y="2033879"/>
          <a:ext cx="987425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368280" imgH="253800" progId="Equation.DSMT4">
                  <p:embed/>
                </p:oleObj>
              </mc:Choice>
              <mc:Fallback>
                <p:oleObj name="Equation" r:id="rId28" imgW="368280" imgH="253800" progId="Equation.DSMT4">
                  <p:embed/>
                  <p:pic>
                    <p:nvPicPr>
                      <p:cNvPr id="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2620" y="2033879"/>
                        <a:ext cx="987425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7229620" y="2217016"/>
          <a:ext cx="544512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03040" imgH="164880" progId="Equation.DSMT4">
                  <p:embed/>
                </p:oleObj>
              </mc:Choice>
              <mc:Fallback>
                <p:oleObj name="Equation" r:id="rId30" imgW="203040" imgH="164880" progId="Equation.DSMT4">
                  <p:embed/>
                  <p:pic>
                    <p:nvPicPr>
                      <p:cNvPr id="2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9620" y="2217016"/>
                        <a:ext cx="544512" cy="439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4491760" y="2927925"/>
          <a:ext cx="5461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03040" imgH="164880" progId="Equation.DSMT4">
                  <p:embed/>
                </p:oleObj>
              </mc:Choice>
              <mc:Fallback>
                <p:oleObj name="Equation" r:id="rId32" imgW="203040" imgH="164880" progId="Equation.DSMT4">
                  <p:embed/>
                  <p:pic>
                    <p:nvPicPr>
                      <p:cNvPr id="2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760" y="2927925"/>
                        <a:ext cx="5461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6022253" y="2911908"/>
          <a:ext cx="4762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77480" imgH="177480" progId="Equation.DSMT4">
                  <p:embed/>
                </p:oleObj>
              </mc:Choice>
              <mc:Fallback>
                <p:oleObj name="Equation" r:id="rId34" imgW="177480" imgH="177480" progId="Equation.DSMT4">
                  <p:embed/>
                  <p:pic>
                    <p:nvPicPr>
                      <p:cNvPr id="2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2253" y="2911908"/>
                        <a:ext cx="476250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/>
          <p:cNvGraphicFramePr>
            <a:graphicFrameLocks noChangeAspect="1"/>
          </p:cNvGraphicFramePr>
          <p:nvPr/>
        </p:nvGraphicFramePr>
        <p:xfrm>
          <a:off x="7393710" y="2938463"/>
          <a:ext cx="54451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03040" imgH="177480" progId="Equation.DSMT4">
                  <p:embed/>
                </p:oleObj>
              </mc:Choice>
              <mc:Fallback>
                <p:oleObj name="Equation" r:id="rId36" imgW="203040" imgH="177480" progId="Equation.DSMT4">
                  <p:embed/>
                  <p:pic>
                    <p:nvPicPr>
                      <p:cNvPr id="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3710" y="2938463"/>
                        <a:ext cx="544513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/>
        </p:nvGraphicFramePr>
        <p:xfrm>
          <a:off x="4584990" y="3530600"/>
          <a:ext cx="1192213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444240" imgH="253800" progId="Equation.DSMT4">
                  <p:embed/>
                </p:oleObj>
              </mc:Choice>
              <mc:Fallback>
                <p:oleObj name="Equation" r:id="rId38" imgW="444240" imgH="253800" progId="Equation.DSMT4">
                  <p:embed/>
                  <p:pic>
                    <p:nvPicPr>
                      <p:cNvPr id="2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990" y="3530600"/>
                        <a:ext cx="1192213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5"/>
          <p:cNvGraphicFramePr>
            <a:graphicFrameLocks noChangeAspect="1"/>
          </p:cNvGraphicFramePr>
          <p:nvPr/>
        </p:nvGraphicFramePr>
        <p:xfrm>
          <a:off x="7129320" y="3628013"/>
          <a:ext cx="10207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80880" imgH="177480" progId="Equation.DSMT4">
                  <p:embed/>
                </p:oleObj>
              </mc:Choice>
              <mc:Fallback>
                <p:oleObj name="Equation" r:id="rId40" imgW="380880" imgH="177480" progId="Equation.DSMT4">
                  <p:embed/>
                  <p:pic>
                    <p:nvPicPr>
                      <p:cNvPr id="2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9320" y="3628013"/>
                        <a:ext cx="1020763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5"/>
          <p:cNvGraphicFramePr>
            <a:graphicFrameLocks noChangeAspect="1"/>
          </p:cNvGraphicFramePr>
          <p:nvPr/>
        </p:nvGraphicFramePr>
        <p:xfrm>
          <a:off x="466435" y="4944055"/>
          <a:ext cx="26638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231560" imgH="253800" progId="Equation.DSMT4">
                  <p:embed/>
                </p:oleObj>
              </mc:Choice>
              <mc:Fallback>
                <p:oleObj name="Equation" r:id="rId42" imgW="1231560" imgH="253800" progId="Equation.DSMT4">
                  <p:embed/>
                  <p:pic>
                    <p:nvPicPr>
                      <p:cNvPr id="3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35" y="4944055"/>
                        <a:ext cx="266382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5"/>
          <p:cNvGraphicFramePr>
            <a:graphicFrameLocks noChangeAspect="1"/>
          </p:cNvGraphicFramePr>
          <p:nvPr/>
        </p:nvGraphicFramePr>
        <p:xfrm>
          <a:off x="482168" y="5428966"/>
          <a:ext cx="258127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193760" imgH="279360" progId="Equation.DSMT4">
                  <p:embed/>
                </p:oleObj>
              </mc:Choice>
              <mc:Fallback>
                <p:oleObj name="Equation" r:id="rId44" imgW="1193760" imgH="279360" progId="Equation.DSMT4">
                  <p:embed/>
                  <p:pic>
                    <p:nvPicPr>
                      <p:cNvPr id="3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68" y="5428966"/>
                        <a:ext cx="258127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5"/>
          <p:cNvGraphicFramePr>
            <a:graphicFrameLocks noChangeAspect="1"/>
          </p:cNvGraphicFramePr>
          <p:nvPr/>
        </p:nvGraphicFramePr>
        <p:xfrm>
          <a:off x="483318" y="6049820"/>
          <a:ext cx="23622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1091880" imgH="203040" progId="Equation.DSMT4">
                  <p:embed/>
                </p:oleObj>
              </mc:Choice>
              <mc:Fallback>
                <p:oleObj name="Equation" r:id="rId46" imgW="1091880" imgH="203040" progId="Equation.DSMT4">
                  <p:embed/>
                  <p:pic>
                    <p:nvPicPr>
                      <p:cNvPr id="3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18" y="6049820"/>
                        <a:ext cx="23622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5"/>
          <p:cNvGraphicFramePr>
            <a:graphicFrameLocks noChangeAspect="1"/>
          </p:cNvGraphicFramePr>
          <p:nvPr/>
        </p:nvGraphicFramePr>
        <p:xfrm>
          <a:off x="453153" y="5978931"/>
          <a:ext cx="2567132" cy="601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863280" imgH="203040" progId="Equation.DSMT4">
                  <p:embed/>
                </p:oleObj>
              </mc:Choice>
              <mc:Fallback>
                <p:oleObj name="Equation" r:id="rId48" imgW="863280" imgH="203040" progId="Equation.DSMT4">
                  <p:embed/>
                  <p:pic>
                    <p:nvPicPr>
                      <p:cNvPr id="3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153" y="5978931"/>
                        <a:ext cx="2567132" cy="6019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5"/>
          <p:cNvGraphicFramePr>
            <a:graphicFrameLocks noChangeAspect="1"/>
          </p:cNvGraphicFramePr>
          <p:nvPr/>
        </p:nvGraphicFramePr>
        <p:xfrm>
          <a:off x="4649498" y="4743160"/>
          <a:ext cx="34131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126720" imgH="164880" progId="Equation.DSMT4">
                  <p:embed/>
                </p:oleObj>
              </mc:Choice>
              <mc:Fallback>
                <p:oleObj name="Equation" r:id="rId50" imgW="126720" imgH="164880" progId="Equation.DSMT4">
                  <p:embed/>
                  <p:pic>
                    <p:nvPicPr>
                      <p:cNvPr id="3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9498" y="4743160"/>
                        <a:ext cx="341312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5"/>
          <p:cNvGraphicFramePr>
            <a:graphicFrameLocks noChangeAspect="1"/>
          </p:cNvGraphicFramePr>
          <p:nvPr/>
        </p:nvGraphicFramePr>
        <p:xfrm>
          <a:off x="6086475" y="4715450"/>
          <a:ext cx="5445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203040" imgH="164880" progId="Equation.DSMT4">
                  <p:embed/>
                </p:oleObj>
              </mc:Choice>
              <mc:Fallback>
                <p:oleObj name="Equation" r:id="rId52" imgW="203040" imgH="164880" progId="Equation.DSMT4">
                  <p:embed/>
                  <p:pic>
                    <p:nvPicPr>
                      <p:cNvPr id="3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5" y="4715450"/>
                        <a:ext cx="544513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5"/>
          <p:cNvGraphicFramePr>
            <a:graphicFrameLocks noChangeAspect="1"/>
          </p:cNvGraphicFramePr>
          <p:nvPr/>
        </p:nvGraphicFramePr>
        <p:xfrm>
          <a:off x="7465723" y="4726995"/>
          <a:ext cx="5111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190440" imgH="164880" progId="Equation.DSMT4">
                  <p:embed/>
                </p:oleObj>
              </mc:Choice>
              <mc:Fallback>
                <p:oleObj name="Equation" r:id="rId54" imgW="190440" imgH="164880" progId="Equation.DSMT4">
                  <p:embed/>
                  <p:pic>
                    <p:nvPicPr>
                      <p:cNvPr id="3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5723" y="4726995"/>
                        <a:ext cx="511175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5"/>
          <p:cNvGraphicFramePr>
            <a:graphicFrameLocks noChangeAspect="1"/>
          </p:cNvGraphicFramePr>
          <p:nvPr/>
        </p:nvGraphicFramePr>
        <p:xfrm>
          <a:off x="4626552" y="5373254"/>
          <a:ext cx="1192213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444240" imgH="253800" progId="Equation.DSMT4">
                  <p:embed/>
                </p:oleObj>
              </mc:Choice>
              <mc:Fallback>
                <p:oleObj name="Equation" r:id="rId56" imgW="444240" imgH="253800" progId="Equation.DSMT4">
                  <p:embed/>
                  <p:pic>
                    <p:nvPicPr>
                      <p:cNvPr id="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552" y="5373254"/>
                        <a:ext cx="1192213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15"/>
          <p:cNvGraphicFramePr>
            <a:graphicFrameLocks noChangeAspect="1"/>
          </p:cNvGraphicFramePr>
          <p:nvPr/>
        </p:nvGraphicFramePr>
        <p:xfrm>
          <a:off x="7381295" y="5472978"/>
          <a:ext cx="544513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203040" imgH="164880" progId="Equation.DSMT4">
                  <p:embed/>
                </p:oleObj>
              </mc:Choice>
              <mc:Fallback>
                <p:oleObj name="Equation" r:id="rId58" imgW="203040" imgH="164880" progId="Equation.DSMT4">
                  <p:embed/>
                  <p:pic>
                    <p:nvPicPr>
                      <p:cNvPr id="4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295" y="5472978"/>
                        <a:ext cx="544513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366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46038"/>
            <a:ext cx="8458200" cy="1142682"/>
          </a:xfrm>
        </p:spPr>
        <p:txBody>
          <a:bodyPr/>
          <a:lstStyle/>
          <a:p>
            <a:r>
              <a:rPr lang="en-CA" dirty="0"/>
              <a:t>Given each equation match it with the corresponding graph:</a:t>
            </a:r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34" y="4128662"/>
            <a:ext cx="2260628" cy="221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2150" y="4132005"/>
            <a:ext cx="1898505" cy="2243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91892" y="1136078"/>
            <a:ext cx="2064328" cy="226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9508" y="1135265"/>
            <a:ext cx="1849583" cy="229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03188" y="1487488"/>
          <a:ext cx="22764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17440" imgH="228600" progId="Equation.DSMT4">
                  <p:embed/>
                </p:oleObj>
              </mc:Choice>
              <mc:Fallback>
                <p:oleObj name="Equation" r:id="rId7" imgW="1117440" imgH="2286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8" y="1487488"/>
                        <a:ext cx="22764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98438" y="2637418"/>
          <a:ext cx="217328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66680" imgH="228600" progId="Equation.DSMT4">
                  <p:embed/>
                </p:oleObj>
              </mc:Choice>
              <mc:Fallback>
                <p:oleObj name="Equation" r:id="rId9" imgW="1066680" imgH="2286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2637418"/>
                        <a:ext cx="217328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42437" y="3897313"/>
          <a:ext cx="28209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84200" imgH="228600" progId="Equation.DSMT4">
                  <p:embed/>
                </p:oleObj>
              </mc:Choice>
              <mc:Fallback>
                <p:oleObj name="Equation" r:id="rId11" imgW="1384200" imgH="2286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37" y="3897313"/>
                        <a:ext cx="28209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65113" y="5172075"/>
          <a:ext cx="22256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91880" imgH="228600" progId="Equation.DSMT4">
                  <p:embed/>
                </p:oleObj>
              </mc:Choice>
              <mc:Fallback>
                <p:oleObj name="Equation" r:id="rId13" imgW="1091880" imgH="2286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3" y="5172075"/>
                        <a:ext cx="22256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409456" y="1135434"/>
          <a:ext cx="309563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52280" imgH="164880" progId="Equation.DSMT4">
                  <p:embed/>
                </p:oleObj>
              </mc:Choice>
              <mc:Fallback>
                <p:oleObj name="Equation" r:id="rId15" imgW="152280" imgH="1648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456" y="1135434"/>
                        <a:ext cx="309563" cy="3349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855518" y="1151226"/>
          <a:ext cx="309563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52280" imgH="164880" progId="Equation.DSMT4">
                  <p:embed/>
                </p:oleObj>
              </mc:Choice>
              <mc:Fallback>
                <p:oleObj name="Equation" r:id="rId17" imgW="152280" imgH="1648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5518" y="1151226"/>
                        <a:ext cx="309563" cy="3349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335463" y="4149725"/>
          <a:ext cx="3095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52280" imgH="177480" progId="Equation.DSMT4">
                  <p:embed/>
                </p:oleObj>
              </mc:Choice>
              <mc:Fallback>
                <p:oleObj name="Equation" r:id="rId19" imgW="152280" imgH="1774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63" y="4149725"/>
                        <a:ext cx="309562" cy="360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769100" y="4152963"/>
          <a:ext cx="334963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64880" imgH="164880" progId="Equation.DSMT4">
                  <p:embed/>
                </p:oleObj>
              </mc:Choice>
              <mc:Fallback>
                <p:oleObj name="Equation" r:id="rId21" imgW="164880" imgH="1648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4152963"/>
                        <a:ext cx="334963" cy="3349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3952399" y="1548574"/>
            <a:ext cx="750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a&lt;0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3950424" y="1962224"/>
            <a:ext cx="823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C&gt;0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7988030" y="1451593"/>
            <a:ext cx="750229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a&lt;0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986055" y="1865243"/>
            <a:ext cx="82345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C&lt;0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879168" y="4562927"/>
            <a:ext cx="750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a&gt;0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3877193" y="4976577"/>
            <a:ext cx="823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C&lt;0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8176056" y="4525322"/>
            <a:ext cx="7502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a&gt;0</a:t>
            </a:r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8174081" y="4938972"/>
            <a:ext cx="823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FF0000"/>
                </a:solidFill>
              </a:rPr>
              <a:t>C&gt;0</a:t>
            </a:r>
          </a:p>
        </p:txBody>
      </p:sp>
    </p:spTree>
    <p:extLst>
      <p:ext uri="{BB962C8B-B14F-4D97-AF65-F5344CB8AC3E}">
        <p14:creationId xmlns:p14="http://schemas.microsoft.com/office/powerpoint/2010/main" val="167500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36818E-6 L 0.35382 -0.107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80204E-6 L 0.68386 0.2698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00" y="13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6901E-6 L 0.34358 0.1211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00" y="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35985E-6 L 0.6408 0.525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0" y="2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2" grpId="0" animBg="1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25760"/>
            <a:ext cx="7499350" cy="8549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II) Quadratic Formula:</a:t>
            </a:r>
          </a:p>
        </p:txBody>
      </p:sp>
      <p:sp>
        <p:nvSpPr>
          <p:cNvPr id="1032" name="Content Placeholder 2"/>
          <p:cNvSpPr>
            <a:spLocks noGrp="1"/>
          </p:cNvSpPr>
          <p:nvPr>
            <p:ph idx="1"/>
          </p:nvPr>
        </p:nvSpPr>
        <p:spPr>
          <a:xfrm>
            <a:off x="1403648" y="1484784"/>
            <a:ext cx="7499350" cy="4800600"/>
          </a:xfrm>
        </p:spPr>
        <p:txBody>
          <a:bodyPr/>
          <a:lstStyle/>
          <a:p>
            <a:pPr eaLnBrk="1" hangingPunct="1"/>
            <a:r>
              <a:rPr lang="en-CA" dirty="0"/>
              <a:t>When Solving a quadratic function</a:t>
            </a:r>
            <a:br>
              <a:rPr lang="en-CA" dirty="0"/>
            </a:br>
            <a:r>
              <a:rPr lang="en-CA" dirty="0"/>
              <a:t>                     , we can use the Quadratic formula to solve for the “x” variable: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85938" y="2000250"/>
          <a:ext cx="24288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54080" imgH="215640" progId="Equation.DSMT4">
                  <p:embed/>
                </p:oleObj>
              </mc:Choice>
              <mc:Fallback>
                <p:oleObj name="Equation" r:id="rId3" imgW="1054080" imgH="21564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2000250"/>
                        <a:ext cx="2428875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143250" y="3214688"/>
          <a:ext cx="3071813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20480" imgH="482400" progId="Equation.DSMT4">
                  <p:embed/>
                </p:oleObj>
              </mc:Choice>
              <mc:Fallback>
                <p:oleObj name="Equation" r:id="rId5" imgW="1320480" imgH="48240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3214688"/>
                        <a:ext cx="3071813" cy="11223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857375" y="4572000"/>
          <a:ext cx="32146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33440" imgH="215640" progId="Equation.DSMT4">
                  <p:embed/>
                </p:oleObj>
              </mc:Choice>
              <mc:Fallback>
                <p:oleObj name="Equation" r:id="rId7" imgW="1333440" imgH="215640" progId="Equation.DSMT4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4572000"/>
                        <a:ext cx="32146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928813" y="5213350"/>
          <a:ext cx="9191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0880" imgH="177480" progId="Equation.DSMT4">
                  <p:embed/>
                </p:oleObj>
              </mc:Choice>
              <mc:Fallback>
                <p:oleObj name="Equation" r:id="rId9" imgW="380880" imgH="17748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213350"/>
                        <a:ext cx="919162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00375" y="5214938"/>
            <a:ext cx="30003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500">
                <a:latin typeface="Gill Sans MT" pitchFamily="34" charset="0"/>
              </a:rPr>
              <a:t>Can’t Divide by zero!</a:t>
            </a: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239838" y="5919788"/>
          <a:ext cx="20177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25480" imgH="215640" progId="Equation.DSMT4">
                  <p:embed/>
                </p:oleObj>
              </mc:Choice>
              <mc:Fallback>
                <p:oleObj name="Equation" r:id="rId11" imgW="825480" imgH="215640" progId="Equation.DSMT4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5919788"/>
                        <a:ext cx="2017712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00438" y="5929313"/>
            <a:ext cx="507206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500">
                <a:latin typeface="Gill Sans MT" pitchFamily="34" charset="0"/>
              </a:rPr>
              <a:t>Can’t square root a negative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71438"/>
            <a:ext cx="7497762" cy="3357562"/>
          </a:xfrm>
        </p:spPr>
        <p:txBody>
          <a:bodyPr/>
          <a:lstStyle/>
          <a:p>
            <a:pPr eaLnBrk="1" hangingPunct="1"/>
            <a:r>
              <a:rPr lang="en-CA" sz="3100"/>
              <a:t>The QF can be used to find the “roots” </a:t>
            </a:r>
            <a:br>
              <a:rPr lang="en-CA" sz="3100"/>
            </a:br>
            <a:r>
              <a:rPr lang="en-CA" sz="3100"/>
              <a:t>(x-intercepts) without a graphing calculator</a:t>
            </a:r>
          </a:p>
          <a:p>
            <a:pPr eaLnBrk="1" hangingPunct="1"/>
            <a:r>
              <a:rPr lang="en-CA" sz="3100"/>
              <a:t>Can be used with equations that can not be factored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/>
              <a:t>Ex: Solve for “x”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285875" y="2630488"/>
          <a:ext cx="265588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43000" imgH="215640" progId="Equation.DSMT4">
                  <p:embed/>
                </p:oleObj>
              </mc:Choice>
              <mc:Fallback>
                <p:oleObj name="Equation" r:id="rId3" imgW="1143000" imgH="21564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630488"/>
                        <a:ext cx="2655888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57875" y="2143125"/>
            <a:ext cx="28575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First:  Find coefficients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5000625" y="2522538"/>
          <a:ext cx="10239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80880" imgH="177480" progId="Equation.DSMT4">
                  <p:embed/>
                </p:oleObj>
              </mc:Choice>
              <mc:Fallback>
                <p:oleObj name="Equation" r:id="rId5" imgW="380880" imgH="17748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2522538"/>
                        <a:ext cx="1023938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215063" y="2500313"/>
          <a:ext cx="12636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69800" imgH="190440" progId="Equation.DSMT4">
                  <p:embed/>
                </p:oleObj>
              </mc:Choice>
              <mc:Fallback>
                <p:oleObj name="Equation" r:id="rId7" imgW="469800" imgH="19044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2500313"/>
                        <a:ext cx="126365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572375" y="2500313"/>
          <a:ext cx="14684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45760" imgH="177480" progId="Equation.DSMT4">
                  <p:embed/>
                </p:oleObj>
              </mc:Choice>
              <mc:Fallback>
                <p:oleObj name="Equation" r:id="rId9" imgW="545760" imgH="17748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75" y="2500313"/>
                        <a:ext cx="1468438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57813" y="3071813"/>
            <a:ext cx="385762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Plug coefficients into formula: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857875" y="3703638"/>
          <a:ext cx="25717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20480" imgH="482400" progId="Equation.DSMT4">
                  <p:embed/>
                </p:oleObj>
              </mc:Choice>
              <mc:Fallback>
                <p:oleObj name="Equation" r:id="rId11" imgW="1320480" imgH="482400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703638"/>
                        <a:ext cx="25717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000125" y="3357563"/>
          <a:ext cx="34290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234880" imgH="583920" progId="Equation.DSMT4">
                  <p:embed/>
                </p:oleObj>
              </mc:Choice>
              <mc:Fallback>
                <p:oleObj name="Equation" r:id="rId13" imgW="2234880" imgH="583920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357563"/>
                        <a:ext cx="342900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071563" y="4500563"/>
          <a:ext cx="20558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55600" imgH="457200" progId="Equation.DSMT4">
                  <p:embed/>
                </p:oleObj>
              </mc:Choice>
              <mc:Fallback>
                <p:oleObj name="Equation" r:id="rId15" imgW="1155600" imgH="457200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500563"/>
                        <a:ext cx="205581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1071563" y="5500688"/>
          <a:ext cx="12192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85800" imgH="431640" progId="Equation.DSMT4">
                  <p:embed/>
                </p:oleObj>
              </mc:Choice>
              <mc:Fallback>
                <p:oleObj name="Equation" r:id="rId17" imgW="685800" imgH="431640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500688"/>
                        <a:ext cx="12192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500313" y="5357813"/>
          <a:ext cx="2817812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155600" imgH="431640" progId="Equation.DSMT4">
                  <p:embed/>
                </p:oleObj>
              </mc:Choice>
              <mc:Fallback>
                <p:oleObj name="Equation" r:id="rId19" imgW="1155600" imgH="431640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5357813"/>
                        <a:ext cx="2817812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86438" y="5357813"/>
            <a:ext cx="307181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You get two answers because of </a:t>
            </a:r>
            <a:r>
              <a:rPr lang="en-CA" sz="2300" u="sng">
                <a:solidFill>
                  <a:srgbClr val="FF0000"/>
                </a:solidFill>
                <a:latin typeface="Gill Sans MT" pitchFamily="34" charset="0"/>
              </a:rPr>
              <a:t>+</a:t>
            </a:r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71438"/>
            <a:ext cx="7497762" cy="33575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CA"/>
              <a:t>Ex: Solve for “x” to 2 decimal places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328738" y="642938"/>
          <a:ext cx="35290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66680" imgH="215640" progId="Equation.DSMT4">
                  <p:embed/>
                </p:oleObj>
              </mc:Choice>
              <mc:Fallback>
                <p:oleObj name="Equation" r:id="rId3" imgW="1066680" imgH="21564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642938"/>
                        <a:ext cx="352901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37250" y="774700"/>
            <a:ext cx="28575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First:  Find coefficients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5572125" y="1214438"/>
          <a:ext cx="9906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68280" imgH="177480" progId="Equation.DSMT4">
                  <p:embed/>
                </p:oleObj>
              </mc:Choice>
              <mc:Fallback>
                <p:oleObj name="Equation" r:id="rId5" imgW="368280" imgH="17748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1214438"/>
                        <a:ext cx="990600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951663" y="1214438"/>
          <a:ext cx="12636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69800" imgH="190440" progId="Equation.DSMT4">
                  <p:embed/>
                </p:oleObj>
              </mc:Choice>
              <mc:Fallback>
                <p:oleObj name="Equation" r:id="rId7" imgW="469800" imgH="19044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663" y="1214438"/>
                        <a:ext cx="126365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627688" y="1879600"/>
          <a:ext cx="1230312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57200" imgH="177480" progId="Equation.DSMT4">
                  <p:embed/>
                </p:oleObj>
              </mc:Choice>
              <mc:Fallback>
                <p:oleObj name="Equation" r:id="rId9" imgW="457200" imgH="17748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688" y="1879600"/>
                        <a:ext cx="1230312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57813" y="2714625"/>
            <a:ext cx="38576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Plug coefficients into formula: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857875" y="3286125"/>
          <a:ext cx="25717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20480" imgH="482400" progId="Equation.DSMT4">
                  <p:embed/>
                </p:oleObj>
              </mc:Choice>
              <mc:Fallback>
                <p:oleObj name="Equation" r:id="rId11" imgW="1320480" imgH="482400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286125"/>
                        <a:ext cx="25717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143000" y="1819275"/>
          <a:ext cx="32924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45960" imgH="583920" progId="Equation.DSMT4">
                  <p:embed/>
                </p:oleObj>
              </mc:Choice>
              <mc:Fallback>
                <p:oleObj name="Equation" r:id="rId13" imgW="2145960" imgH="583920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19275"/>
                        <a:ext cx="329247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000125" y="3000375"/>
          <a:ext cx="2709863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55600" imgH="457200" progId="Equation.DSMT4">
                  <p:embed/>
                </p:oleObj>
              </mc:Choice>
              <mc:Fallback>
                <p:oleObj name="Equation" r:id="rId15" imgW="1155600" imgH="457200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000375"/>
                        <a:ext cx="2709863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9"/>
          <p:cNvGraphicFramePr>
            <a:graphicFrameLocks noChangeAspect="1"/>
          </p:cNvGraphicFramePr>
          <p:nvPr/>
        </p:nvGraphicFramePr>
        <p:xfrm>
          <a:off x="1071563" y="4429125"/>
          <a:ext cx="19653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914400" imgH="431640" progId="Equation.DSMT4">
                  <p:embed/>
                </p:oleObj>
              </mc:Choice>
              <mc:Fallback>
                <p:oleObj name="Equation" r:id="rId17" imgW="914400" imgH="431640" progId="Equation.DSMT4">
                  <p:embed/>
                  <p:pic>
                    <p:nvPicPr>
                      <p:cNvPr id="205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429125"/>
                        <a:ext cx="19653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0"/>
          <p:cNvGraphicFramePr>
            <a:graphicFrameLocks noChangeAspect="1"/>
          </p:cNvGraphicFramePr>
          <p:nvPr/>
        </p:nvGraphicFramePr>
        <p:xfrm>
          <a:off x="1150938" y="5643563"/>
          <a:ext cx="37782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549080" imgH="203040" progId="Equation.DSMT4">
                  <p:embed/>
                </p:oleObj>
              </mc:Choice>
              <mc:Fallback>
                <p:oleObj name="Equation" r:id="rId19" imgW="1549080" imgH="203040" progId="Equation.DSMT4">
                  <p:embed/>
                  <p:pic>
                    <p:nvPicPr>
                      <p:cNvPr id="205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5643563"/>
                        <a:ext cx="377825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Conditions for Using QF: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/>
              <a:t>One side of the equation must be zero!</a:t>
            </a:r>
            <a:br>
              <a:rPr lang="en-CA"/>
            </a:br>
            <a:r>
              <a:rPr lang="en-CA"/>
              <a:t>(Move all numbers to one side)</a:t>
            </a:r>
          </a:p>
          <a:p>
            <a:pPr eaLnBrk="1" hangingPunct="1"/>
            <a:endParaRPr lang="en-CA"/>
          </a:p>
          <a:p>
            <a:pPr eaLnBrk="1" hangingPunct="1"/>
            <a:r>
              <a:rPr lang="en-CA"/>
              <a:t>Equation must be a Quadratic Function</a:t>
            </a:r>
            <a:br>
              <a:rPr lang="en-CA"/>
            </a:br>
            <a:r>
              <a:rPr lang="en-CA"/>
              <a:t>and in “General Form”</a:t>
            </a:r>
          </a:p>
          <a:p>
            <a:pPr eaLnBrk="1" hangingPunct="1">
              <a:buFont typeface="Wingdings 2" pitchFamily="18" charset="2"/>
              <a:buNone/>
            </a:pPr>
            <a:endParaRPr lang="en-CA"/>
          </a:p>
          <a:p>
            <a:pPr eaLnBrk="1" hangingPunct="1"/>
            <a:r>
              <a:rPr lang="en-CA"/>
              <a:t>IF                is negative, then you will have “NO Real Solutions”!  (NO answer)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357313" y="2540000"/>
          <a:ext cx="28797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62040" imgH="253800" progId="Equation.DSMT4">
                  <p:embed/>
                </p:oleObj>
              </mc:Choice>
              <mc:Fallback>
                <p:oleObj name="Equation" r:id="rId3" imgW="1562040" imgH="25380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2540000"/>
                        <a:ext cx="28797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494213" y="2500313"/>
          <a:ext cx="38639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95200" imgH="253800" progId="Equation.DSMT4">
                  <p:embed/>
                </p:oleObj>
              </mc:Choice>
              <mc:Fallback>
                <p:oleObj name="Equation" r:id="rId5" imgW="2095200" imgH="253800" progId="Equation.DSMT4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213" y="2500313"/>
                        <a:ext cx="3863975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500438" y="4000500"/>
          <a:ext cx="29876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54080" imgH="215640" progId="Equation.DSMT4">
                  <p:embed/>
                </p:oleObj>
              </mc:Choice>
              <mc:Fallback>
                <p:oleObj name="Equation" r:id="rId7" imgW="1054080" imgH="215640" progId="Equation.DSMT4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000500"/>
                        <a:ext cx="29876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435225" y="4714875"/>
          <a:ext cx="149383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11000" imgH="304560" progId="Equation.DSMT4">
                  <p:embed/>
                </p:oleObj>
              </mc:Choice>
              <mc:Fallback>
                <p:oleObj name="Equation" r:id="rId9" imgW="711000" imgH="304560" progId="Equation.DSMT4">
                  <p:embed/>
                  <p:pic>
                    <p:nvPicPr>
                      <p:cNvPr id="41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4714875"/>
                        <a:ext cx="1493838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CA">
                <a:effectLst>
                  <a:outerShdw blurRad="38100" dist="38100" dir="2700000" algn="tl">
                    <a:srgbClr val="C0C0C0"/>
                  </a:outerShdw>
                </a:effectLst>
              </a:rPr>
              <a:t>Ex: Solve for “x”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00563" y="1285875"/>
          <a:ext cx="4452937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349360" imgH="253800" progId="Equation.DSMT4">
                  <p:embed/>
                </p:oleObj>
              </mc:Choice>
              <mc:Fallback>
                <p:oleObj name="Equation" r:id="rId3" imgW="2349360" imgH="25380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285875"/>
                        <a:ext cx="4452937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071563" y="1214438"/>
          <a:ext cx="28924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82680" imgH="241200" progId="Equation.DSMT4">
                  <p:embed/>
                </p:oleObj>
              </mc:Choice>
              <mc:Fallback>
                <p:oleObj name="Equation" r:id="rId5" imgW="1282680" imgH="24120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1214438"/>
                        <a:ext cx="289242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035050" y="1966913"/>
          <a:ext cx="31083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600200" imgH="495000" progId="Equation.DSMT4">
                  <p:embed/>
                </p:oleObj>
              </mc:Choice>
              <mc:Fallback>
                <p:oleObj name="Equation" r:id="rId7" imgW="1600200" imgH="49500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1966913"/>
                        <a:ext cx="310832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036638" y="3000375"/>
          <a:ext cx="2392362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31560" imgH="457200" progId="Equation.DSMT4">
                  <p:embed/>
                </p:oleObj>
              </mc:Choice>
              <mc:Fallback>
                <p:oleObj name="Equation" r:id="rId9" imgW="1231560" imgH="457200" progId="Equation.DSMT4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3000375"/>
                        <a:ext cx="2392362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036638" y="3970338"/>
          <a:ext cx="2392362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31560" imgH="457200" progId="Equation.DSMT4">
                  <p:embed/>
                </p:oleObj>
              </mc:Choice>
              <mc:Fallback>
                <p:oleObj name="Equation" r:id="rId11" imgW="1231560" imgH="457200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3970338"/>
                        <a:ext cx="2392362" cy="88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073150" y="4899025"/>
          <a:ext cx="199866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28520" imgH="457200" progId="Equation.DSMT4">
                  <p:embed/>
                </p:oleObj>
              </mc:Choice>
              <mc:Fallback>
                <p:oleObj name="Equation" r:id="rId12" imgW="1028520" imgH="457200" progId="Equation.DSMT4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4899025"/>
                        <a:ext cx="1998663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71563" y="5988050"/>
            <a:ext cx="3286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>
                <a:solidFill>
                  <a:srgbClr val="FF0000"/>
                </a:solidFill>
                <a:latin typeface="Gill Sans MT" pitchFamily="34" charset="0"/>
              </a:rPr>
              <a:t>No Real Solutions! </a:t>
            </a:r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4857750" y="1928813"/>
          <a:ext cx="41783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17360" imgH="215640" progId="Equation.DSMT4">
                  <p:embed/>
                </p:oleObj>
              </mc:Choice>
              <mc:Fallback>
                <p:oleObj name="Equation" r:id="rId14" imgW="1917360" imgH="215640" progId="Equation.DSMT4">
                  <p:embed/>
                  <p:pic>
                    <p:nvPicPr>
                      <p:cNvPr id="51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1928813"/>
                        <a:ext cx="41783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5143500" y="2500313"/>
          <a:ext cx="21574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90360" imgH="215640" progId="Equation.DSMT4">
                  <p:embed/>
                </p:oleObj>
              </mc:Choice>
              <mc:Fallback>
                <p:oleObj name="Equation" r:id="rId16" imgW="990360" imgH="215640" progId="Equation.DSMT4">
                  <p:embed/>
                  <p:pic>
                    <p:nvPicPr>
                      <p:cNvPr id="51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2500313"/>
                        <a:ext cx="2157413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6086475" y="3143250"/>
          <a:ext cx="27003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574640" imgH="545760" progId="Equation.DSMT4">
                  <p:embed/>
                </p:oleObj>
              </mc:Choice>
              <mc:Fallback>
                <p:oleObj name="Equation" r:id="rId18" imgW="1574640" imgH="545760" progId="Equation.DSMT4">
                  <p:embed/>
                  <p:pic>
                    <p:nvPicPr>
                      <p:cNvPr id="51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5" y="3143250"/>
                        <a:ext cx="270033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6054725" y="4143375"/>
          <a:ext cx="158908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927000" imgH="457200" progId="Equation.DSMT4">
                  <p:embed/>
                </p:oleObj>
              </mc:Choice>
              <mc:Fallback>
                <p:oleObj name="Equation" r:id="rId20" imgW="927000" imgH="457200" progId="Equation.DSMT4">
                  <p:embed/>
                  <p:pic>
                    <p:nvPicPr>
                      <p:cNvPr id="5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4143375"/>
                        <a:ext cx="1589088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5295900" y="5000625"/>
          <a:ext cx="263366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536480" imgH="431640" progId="Equation.DSMT4">
                  <p:embed/>
                </p:oleObj>
              </mc:Choice>
              <mc:Fallback>
                <p:oleObj name="Equation" r:id="rId22" imgW="1536480" imgH="431640" progId="Equation.DSMT4">
                  <p:embed/>
                  <p:pic>
                    <p:nvPicPr>
                      <p:cNvPr id="51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5000625"/>
                        <a:ext cx="2633663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5248275" y="5761038"/>
          <a:ext cx="192087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939600" imgH="431640" progId="Equation.DSMT4">
                  <p:embed/>
                </p:oleObj>
              </mc:Choice>
              <mc:Fallback>
                <p:oleObj name="Equation" r:id="rId24" imgW="939600" imgH="431640" progId="Equation.DSMT4">
                  <p:embed/>
                  <p:pic>
                    <p:nvPicPr>
                      <p:cNvPr id="5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5761038"/>
                        <a:ext cx="192087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PASSING_SCORE" val="100.0000000000"/>
  <p:tag name="GENSWF_OUTPUT_FILE_NAME" val="m9hch4.7"/>
  <p:tag name="ISPRING_RESOURCE_PATHS_HASH" val="f5dd3b5eab04799935286d652a75b776e2b83c"/>
  <p:tag name="ISPRING_RESOURCE_PATHS_HASH_2" val="8f1c2863e69028be60be343a8ad3dbaf6adf1f7"/>
  <p:tag name="ISPRING_ULTRA_SCORM_COURSE_ID" val="6E5C8D04-28A9-421B-88F8-432291A949F8"/>
  <p:tag name="ISPRING_SCORM_RATE_SLIDES" val="1"/>
  <p:tag name="ISPRING_PLAYERS_CUSTOMIZATION" val="UEsDBBQAAgAIACytjEY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CytjEY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srYxG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CytjEZ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srYxG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srYxG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LK2MRvWL2nlmAAAAaAAAABwAAAB1bml2ZXJzYWwvbG9jYWxfc2V0dGluZ3MueG1ss7GvyM1RKEstKs7Mz7NVMtQzUFJIzUvOT8nMS7dVCg1x07VQUiguScxLSczJz0u1VcrLV1Kwt+OyyclPTswJTi0pASosVijISaxMLQpJzQUySlL9EnOBKp2cfRNLMvSSE5X07bgAUEsDBBQAAgAIADO7f0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CytjEY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CytjEY3pmJPVSUAAPoyAAAXAAAAdW5pdmVyc2FsL3VuaXZlcnNhbC5wbmfte3lU0um/PzXVjG02OpWWy7SXuaTmvjBlU6mp5ZoLmmNqLkhqiiBINY5O30wrU1JcckotEU0RXIHKGRlD1HFXVDQSXEEFQUTgYuV87z33/M65v//uuWf+8Mjzeb+f9/a83+/nxfN8uHfZ+cKOrfu2AgCAHfYXz7kCAF+RAICNvt9sUTw5XstPVfzbEOt64Sygol1jSjHYFHrG6QwAUJWxbTVws2KsdPOidywAsOfI2t8Ge9fD8wCAUYb9uTPuCf5zI2BspMgbOE8uId8m3z5bkG2t2mo3XvOr2e93736nt/z9VqVw98hvXb9zvHfXZ/uWv/Zpf6eT+tsep38l7L1/vrjrqOHcqpRbMLOKCp0wk7TNjRr3r/jNB4aMMNvKSf3QpIg+xHX8S2Xb5Wv80UTeyDIXStmmsGhvZcyshEehiGUiivz4eJRphh0EvrVBQbn1cMtID6sTc9p6/7eKYcVfIrKIpJ08Kpcy5fnpiieA/tmjgvY1198QJBdzE0O/UnwcG1IiiSZHoMyRpqU+3+5AP2AlRNufJh0IALw58i2cd4WbLc2qRARbps1wluaaI+q1JdsAdYcvpI4icgszMYs4CDLCUks7vl21uWknDHwev1DRi5L2o8CyqUJZmGXkUQmrgonhIJAzdRhwd3OqMkRXAnQqsZiQvJAdbWtrYf7Yt2Ara8mTEPLmRJKhPre6kk7fmZz+sYesLYA6hELP3gBENH8hA4XgD8d2jCwPUG2J4skLQHg3ytRWzrRw2S7/YCD7iS/uQCXx/zBIiub/YoAI5Hc5Gozcks8xZXO3VhsFEwYo2BBK2+IMnUhP0QuWGHNBhZ0F/CX6QhZrNrZQMpyaMqHWVlU3Kz+dw35CBUudfi2fGbDZj9qbI7R911MfQFvdAdoyDKpd6i6UCWrkSEvoJEjGPNGIuJEZ3SKCjWJglyhtz1e+AiDzDgvSj+16lFmb93C5ZzWes5NUNYsesxI2KiuN4WWSARNBiYl5EdR0dph78Djyg2phwm8oYWtx8uiVzfeDgjU71EuI9feVT9lKBjts/0L1g216yTbFsdxKxI1ssBanUG5hsSfmUhqr/XrDwnLd79KvAXl93mchHze9WDn2DLGYWdhk8devCx/19Tx6UZGE9/ZtkVfvCsyRDcbWHbHvtAnlApqSaxynqsRx5iLdSorNOsLHBk5RHGlvi7iWgvOb2yNDV2U8uYw1/xTpITkljVWKXjlm3vdaUInMouba+qOkSxjZlRGTcp+n3QYzD5NyeN3sR1OLT+NwMsOUUR9KrgsuaPNogIQQkGgdtZIxE4erhKTjNL62CNSuPcBjwOWelAXz96/hUiOk8MxKaNLS08BBZpzfcPxqiZXENoOQERry9iCf3hROZpHf8wejzdPNtBis+PxmxRKUo2zL1dBVw8cGKSxhSQDp6y6DykFwpQdamiXXY8VnRboIA4nGkp80jo0Mcq07BKyv7ZZG22S4sEU1gjZV7jRYMa1dS+JtuE27+bgTo/oy75snebofX/zm7N6dr/ogT+N6QgHn98MjMP/uXiXHEnt5NNmEYt1x77wecCSu63Fca0IOhO12DGaSYQmzl+8zkOLzLAftHc+02Mt9eD59r0biJqXTXpSVumKzZpUtsUZPr6n35kvzkO4bTndfHxK4UMItcBwTpwKvOqfXTsuX5JcwsFLUDizHBXOh71C3F8BAvdbZlG/NCvGHFYRVz04kWJzQqjXMIOhxbnKffQdDZUgO8PoFlUEvNkL6DhklpYReXQldtdzZlR84aMDK2sdIZ26nVaFZx2j1euf07CB9cdZb+FepPuz8if7XC8vl4FdTxlG4xAexO6ELPiHaIZhwYB+RDSPiGiISqf3P2IQ5wnQNpZrEYOfPvSeXg8tlUxXSGg1PqTFoqSNojjqLn2201OpCrVIeBw5STICAscU8gRUJ1qZ0zrmkJfN23nc99y5eT8gv7783YN6RZlzw549seU1mzvYORMRV52wqLDT/ICvtmJ53Ru4F4oHukT/s2+rtIHfHjo8TnIeNmu4GfoT90vNnQs7RZiOQkGXUc/iHEFsTp7OhdHyJ3pQzbSZmoJt9pVs3eLgpisbpBdHUUoMtWAnRDKP0uL1nTjDceOLkkotyy/OLliHaHwm0ho8kUPPi04WIgqn2pphL6TOkuWX6aw2zpYIG+mKCVn9VT1MXsBmLyvbuDr3agLeZEtW8RuooQsOGkbYsNWXngDXRhQuKwKxAEnGWc5UTZLXexGPN/KaV0kZhd8zVpY5bvahhUW/+OAwVsroy/4ydFWiiD7gJc06CxTqXxXwwKbg6cbio5eRu2+kXNqyPHw9067k4/Fbiu9NRlNClYqLLCk6Iy5DGLgawMrqPfP/xnOG4GaNqu33pLW7nfnxglUbBXNs9vyXtVI6JvZrTMi67S+ByzS8duBML84IK52IGbPlqDwLjEf4jJnPm5ewA1o8pvfD8IdCm4q3GsLZE04ypAOpFop6eG8ygNKD1tXX6DJq7rzI9tW5uGRfEC8tm9SJakgi2tKV/5SZpZIvs01nlsUTSqBnnpleRWaUX8Rj1Qx2OJvWShFnodkQkFftj9SUnZ2yTruI1suc0RS4vvkSBXCZjkSu5210oukHDlF5Ky2aAfoc3uRujmpzn5wF1rm659kjx8WlPq/2SyzK9KcYoW/X+tPZuV+Mktpe026agJm3msbhXKeCBFdHIS17uW4KlThcuqbkcd5l7fBbi40XNHEsu3V6peOj519YnSm/U/Zur5eFatDe5XLhyWrMwh3qc1RthblvJzY3XyKa9oGbLLz7sMA+iuNVjnz0R8QdWcmVxiwWso80tUwXxPxVKHwWV+6eCqZACHhyhS3W8oS4/fy5d3JYYj+gTENoNtxRGN7aPV/jTXirv5Af+qBcr3ndd3iNMl8QzInrDUL2pj1nMB38uhktmxOblQreCDIa/lIp8TI2WduePWxzNlmPC5elSwG1aTHYnJjM972bPvQhn12nJFQuLP/nJGbdCmwT3F66bHVPP0ZcaRzmfNmLmTX48XMzOWmjJzI4GhXuz6nK8elaKUc7kmU3WNG/9WjY0HP0dPJQ59WC746lyHi2k6VYpamVEiBzOhcaF5ik6nXe8Pw3JNnxft+SvXugl0hWwE996x+udPLA8ROnGcAbJlkfDr47OwAqCdHhzcCAHGdC8aF4R0BBRoHTRIn4RwVjABMbN2tBjmpqEFsTwAtZiuLpJ5HYuoR0mNeoov9CAHzVptxgOnnwQGUqszM4Zh+l1a7IiHkqfjg8eY/hjnSUnq0FXJId4hbOpGgz1JIb83uz9odCpCtlUewLMn4e3ruTuA9Jw/QclxlR3tjdrIwDNmez0PaaJlwXRzira7oHp63oxHzyk1MzXeTUff/8tpbf10vWV6cKJntY/I0ExXW6sdBo9oZdSkqFbukKtG3az4twLdH4XZfUtZocLVOiVdscc19gLbOG9OWruKd+Krdo+vDtG0UwfjDS2Bz0Jo6oOL8Q5QJ0aNUyjHEeVafuv53dZBDAXSAXgtkTzDBNdBprDkliMG1ZGa6LVQxHKLxL9mG34FIhVEjWIY4pfyJ7xnNH2Ru8zlYHU+mEax1AnW6Zc5hRZ8hisIUKloU5S+7/vgMJwDbOVRlGcRanqoHBfQZw682eY/8jS0+jqjEUEotADCnbJdqv8UchaFm0G1F26kOq/E7r3WMqw9n/FXI9Um0ebyMgEPVEQagMAfW6SdMF5eyJ/RThOGM6Qbgb4qRSJtEgSbqMLApLm/184FaD1mV7RXgDgNjHZXwHvhlTgGwCAG47/mWC7CJTzgZhKlHRGwdGZ3qnAlT/4njVQDMBKCnwMqDki2KggZP+PCTWCBxBEEN9AvmiAQUlqUYyPeXvr/HlN/HZ61aqyfF65myU1XWOfW10KkC+xSaJRxvHiFQ/btlxNEeObNQmZmT8Vu3esjP2sXEL9wvtRw+tEb+0ofAY3VQU8pNDc2W4ksOW3GbtVNi2+f274xBV9Gc86nU0tU9jzpox+lofvsG2EycScwvmhiEqbfXYn4pQI1ue1rRO+V8x+06Woi00+J+JAS/PjdmuhyE72L4Y/WXNG9Wylq42DIki3lYq8XmmtufnmdyMBO3nQCfukgQyXzNVC0pnJzKq1oHqC1eFZrqQ19mu9ayLQn/QrkRyW9BVib3uowrOmQWsuYI8KdHobP81xmvQog67Fqjy3E+vOW1uWqyYKXaNrul6HK/STHP/3CGQ0+ifOEeihtvwcOr8DKB+gGVCaxMJaivTG9l7SF/Y5LwhZzHZ6jRQOhpp1WPPben7+WnkTM+vJF2U2OhtMcQ1KePxDq8xr5SvrNvSDlLVth5vm322rJU5HZd7+TxQvCEUqZPd6BYxYi4Zju081Zvhtxf1tfL8bpGmhhe70KmR86bJ+NDfgiwP+8cUeZm8F3+EajOt1ff720KByusRdDCvyvmxD0HVc0lt/XLooHbKDOMSlJUf01n5xhcR0wEZFORA6XHbk2+k/d56I6pxy3tUuSg2ATWRheCqllIb2LxEWJemcMcI10OZhzmFn2kU/h+q1KtV61CJR5s0qvxonvYO/u3m3sWF4nZurg3uldJ/TcKLXNKxKk1KLGWvUODbjnhXnt5P5o4IVUeKiJoy9iL7yxZkCioq5i9TNziVzF2beG62XkXXKEnMU1/HqkvH+pJd+DSBc8+Ben1Qe8YvlNi5HrkY1Pln2qy6vqeEuShmD0F9V27Dcgy9Ckaop+MKyuIQ9Xb3RX5KCN1WWFD5ZAXHImgiul9QUsCV1eFivtRFlcL7xMbhsf1j9pZW6ddOXHbZNgOQ9l7Oz9nTZ+Z5XjQrlO6lVNNDmYLmbrqHPaXt+MVnLUwmj9Kso2q1shTtXZdKYKEiwww7uqOS69XnNrS8SN6D+Y/ye9+1HzpzeIOlhQp0SCvQqyaqI6f0++XeHKF+8GakMwT3nXDYrthSJvEP1eoPuT4NQQHFYfL09Gl69zkTi/jZhDDUeFZW4U3tmVdibuI71Rb2PMT7/1uYfFpy3uSqomLD0FOOq6ca4i3jHvaqEqdewRMcfe8pcgubc/7dSkrMm3AXmVhakcyC+Pqq+HIZ+b2v/Q8UpRLuVbagsXP4lIFDRkNAYKHmJcQV1dfAiG5PFnY738GCl5sH2mmuFOtsbE/mB63FOivvzQTlXkYCpnmendZ8cfV1QHXMi7t1Nn1/wwBC9ttrWW/8WS3G4mb+5Oie5YQIaZEAICbQ9s6yvE1hHNshzJNeOGK6o6G+mtKwzyxvmjjqrZ8/HayuCVEJEBohtz0qITOV4Drv5S0calZ5keuT/Uh1BWY3fw+ax2FcGM2hL38Rd/VLcjSiwJKfQLzeRTtCLHI3DxglZMZrxJEzNys0vHIlX6Xe9/bpAOSIcOFBW4fs61KyuIWMPR3/dvUDCXGJpvUCcG7GHHTvIB/XFiKPn0OnM0HUBCfQkNmfIoHlEiCFB4zgfwTh6f8zeWUfdL1WoXLmaPqf7DCQBpYQqNJArm+b0u6Yqd578mw6mDGKYTSR2rjQEMvyHKKt2RN1X03895bzq82DqnV2ucHpcoVlNLqEgQCJrWm+CorqhPiPYHPNMPrgbhAgYzMe4BPx74keoeteHXBQeyuAttdSfhP7LX98YR5me/zvth4SaA35HEXpZcU4D+b+0/1UfQbwE9Lrlt+4bAsSHCNlGs4MQfnte49JQPqbDbb16S0L0XkxB72U1OnMejw+6qIIzozukbpcYSYeWc33aDKrWq9YJLKGPOoYVt0EzVHVCoZik3OGL0/pJiQkM6L1/V2tYOKNjdVgEER69BZG0L4C7HPJ3wdG4cjytnPch/a+RLw1+tLt3lhMf433Tx5tXHU860XtpYwz5OULbJOIXMrvxWoDDuuUNQ8L8nsYV+igyysHEwbzdqZZrmWcQQYziDiMQfzM53Mgb0dDRe8MpQ/Sb4vCS4Sc6Rkkljfd501xXhr4ypdKT4/y3hREMUaiLeGQgeaamTQvuVlbzDROK5Vav+v0lXk/H7j7ifHajlbZv2JL1xxL3sF76Yu1mXnnscOguRdbys76099JKN1kIz9Cs+L0osRaklSc++o0BB8Ot2RKaE/YtGUsrDAWKb03aurlk/z0BjMuWIIAmd2LjzSZL7S+3FXfgPUdqPoaQU/325Iep/IYHh+22nZgYejVILOA3dkbofMkulwClZBpgb/1pMdFSUOL+aIqIlJsESh42WvIOvj2Nq1EaovodtGGwN0XG/R2WgqE9RuiiUyOpo090uofj3cqSR+zYieVIg0ft84OI6oCehfWYwHQCIXs+qqR0H4TPOr0SSivAesZnTs/c1A5MgN27NUjUVy9JN/hiSYdXql9Jk5OPs+oLF5BShxJa6TelcTyvbxRtZ5Dl+berHKydT8yF+kvmgYIeswdDxdVtW5vDvJ3VbIN/Re2DRtmC1q0kDwlBvaX2V0c5zh1Q7zCkk1q7CKz6q2qK6uVQRnTa7Fdxuet53kSIiIBIezpNArowp/IcX5/crr1CGq85zrwwE9//N1PWrka91SPDR77jJbqVRWAjmQmqOAbZLA/5YYtn6fqe2hGgRFaqVUp8xKlVCPQpI5tZ+0hsLS78L8I7lbVatoi6TxDm5UzUSRqZ956oABuMjIZ0rBkTwf8Ln/RZ0MhZ3n5IU9UajPwEaoIMFFDleRFJhxGvPc4n9PszmlamsWYdeEqhAvhQJSv1nILEg7+GMvtfp6EXsNVcZS3rBOvIQnCrkdHcSQVSfdmhPD2BDkhqanLNEodKy+RrqIo6k7tk7XGbXPPJD4JzUe3Gqxu9Nz9Nzt2Un1wUlTUWr11kFlgVrn7duNz2+p8NwQmbaU36UxXvU1UJMvXs/jB02RvMXEDKaFusLxac8oDVn3gkS+SYAv3cYGe+g6vWhYwTfVBYlRqVJIfNH61LrIpepUyIB0AHwBZctRps9XCuPu65B6xAfD03l6gzQhO3rRRHbSMppZjIJxbdWKa9cE8wA/iqrbSFbp19Jnq4H9//vM8sg/YQM2cfrMWybSVez9ldYAxi20RM4WC6J2dyA00y3IkRw8RyUQww7vjfhoS3vD6NTc6rmfe45pBQNp/1fTbsRbFRs8pdI/8UL2iLNpXepDJrhIjsLV/gq+W4bC4TaKMzA3fvRJ8x7I6M2EC31jmnf5L/53z0SLiYwPX23OEInSZKMx3kyV1gD/6l4AKY/3hifQWB1wXsDqa80HnWF2OkW6bzsk+Ge48w6hAYmGSkoecuQnHdarfd1LPnZj4Dlz49QdS2Ox5KuUEvL82/+uFq4M3tcVMVN91ZJeHD0bDdP7nRLmfJTHQDy/U3OAcP50KybVLaDM/pRzCEnjc1fQ2NM3J5alsU8mDFUYowpaEvW2IvWembsUoahY7ZVinvI6EtrxZawK+Qj+Na4RmSah3+fpGTUyaY1lTdTrAlPNjNxiYOK3ufX4k7+XeobujkgbGbioMvl88/kdE68bhE0yj2I5hHMEhlucvgrV6zG+01Mc9rM2FrYFCC5snmbMZjB0q0jSvLKHvGZiftFg3Wt+K5bba8On9QzmoIGfZ+2YZQCYmwcoO1vY5e0TWThjCe+nCp3sEraao0z+Hy5oG7eWVLM+6fA3JCoO97AqtCVHmo8jJqW1zQMnaoz2a/Gf/lrqzbWRwlsnfU5soeo3I9Thb4Ijb4OoboUZKz+Z2AZtSyD13lx4seAEtK705V6wwY+AbNxHyoMkKeDW4JIHsOhg6y3dlZU89X9LB9WB2+pl1sWUvrzOvtpCngNhIeCad/Lr38s5B37wfgVz2KdAmRI451708r/fjJCBArfcOrjX3lP97afkMRAL+oEpcf7kfLaD76lPDIK7j3iyrfuw3KDC+GFPYsQhSLMSGjL3t3BI85BVMy+O8b+izTKu09UnpjjEA9ZI3a4vB6bby+idwdl1iCe2Pbfqy7f9HVpD3St6L+U6fBuU06Hbl0ZPlw57mCjCLdt0fPHL+jc+dEs5FTuLqtG6MhYrgNyG9dDbfYTTRi7vOkXdJrHoqsz+lXGwvJCjPyB0ccXi5efBocYrHUtDFAqxskOcF/OcEkolynAnC1u1WoUpsKO6FdiQuUnSX2/LM8kJBnrchY5xb6qhtBa2mfZ7C3uqeJr8gH7c7GJBGaJqzxIBcGp//qetaWqPirRP4UHxZ513mHtu9KF2owpgHXeDd843V66PbLStcIaWlW7Y0+WtgQGi4Mgr2EP028ni4J9PPXGWHdUrrvwRC6hDd9bOhLDPNLjfYPkveYRzZtt2TpcR6J2dHlacaMilzOLKESWY0guQ5WgNGuAbGf+q4PtTNxb9YuYmS+jceRtCPJ+nYfXung8oLqHEUDB+G+vQ16X7EIXsRjehTNdWDSrHPnNLq/oKFra84pG39XxHRZXEdMuLckeaCKUOsYnNi+dKAZ+X/t6/PQ51MKDKcQJbuCdp32mR5vTjWj8r5sBv8+N/h/Hz3oCmwT5sfYm+ACIQMCXD/ICEAueXw6twgpgobADuKeNDBzNUsPrM24pg6PfWedmX24uGeiZ9b8wUSVzic/1i7/pJM9V0/0VslkPHkSfLbj83GL5/fF7h1DZs1bPx3f8OQyHkbZdnnsr7Bq1zI7JMeKOYjNMltzbGilxYwc3T29TXDKqr3w/P/ohOkfwj+Efwj/EP4h/EP4h/AP4f8gwXZRJuFBRmEcTQXDDc4hpmRUZMqUcqEKzmea/x9SZ8Y6JYVycSGGIsZQBptkKzMY4GozsEnNu3TtPar8CmMA4LUt+qlvATsiQDL0dvBoN2jGtPAQTfM7OEVQbABOWjyGWvwNOb4t4GmFlYJ3p1LS2v0ekL6t/7A4goh0ZK6yzbwIpMYhK8HROx2esyrBoFDGzbRUZW1niQFy4X5AnjBUk7yYVRn56a7tday4r5Yc1xfMdqtdZakBH1j9XlR4dVS0uOH2zGLLfsgl43eE97C2SCvHit+lOYXinKma/kk0SowuZcB+JdnxTJAxD+Pywc1F/oiFP+ixHTZmmqYOY611NJm2fJkKua6lLRmgxu/snOXSAmSLbNXC5d/ptumb3go6yLKPx4CwboPm2jkJ/AFr7VUrlozBbnRq8RYyiDtzvLKzkqrmvsoEz3ga8QYl3Kvir3KBlvigWbVG/wfRTNrXgAoX/cx8qZwSolSDB+vVP4GZjphY9YqHRougRCN0JHGHpOzy42eW24wdlbSUyEGUWxlnjrw9eiBYI5WFFDzXRmpcxGec3MSOc7xJ59ektPtTm84r5ffm92P9qWD+SIipHDzzEIYU4guR1v59geplEN/atpPNizLrC5M2F8Z0XSS/G3ETxYA3S1M9HyxywRGtMHpkbgQaKwhhNCoXQb8Oe4T93kqhvTGNX9+BdJ60qdr0xwTZZVcbS03tEGsijh6R+wMmSelF0I22103na+nQo930dxxi3MUxHGB/jikvw7qjIXiAGEfjJ8/vs/XlGsaoz8/WWWaVgtb975/fi5/TA9VKftnrX1e/CCHSG1XgoofPqhyfIX2eOnW2BrfT+qzTjROROp19Qa0JQZ1pwTfKxSOmzJy25/ogLbBv6kRD27sZYlwjOM/tz2MReNb0kxCanoiEAIw1DP9R34zMBcdOaQgzSFVZnY2p3p1XHe77Erro7mP5vxxMj/U1J9E6G+dsDgra6dm+ITR5PlOcT8dAyOIDUxQN6F78xEZA/zHcHU2uHwIzGI9uLzJbtJkbjOednRxp1r2hO+HaC75jii5quNMr/tiIE/8QOFtBe9gNHDGJFL618y8cFFVAMDxXH14tQQDxTdU1ppXJpvyTblaDR1qi+1Tg8uUMeQK+fO1yW3sfxOuzOjObXGkl7zpxpDhxki6qUZZuTrdSJlFWsJSVydNLX2epDuzL7sutapnaacJIsZtTgdfucKmzdwx4d4mt+o43deRiCJMNE8Zt/sPa8/u2pMpdmIc+LK863LXcy96BtxgIdFTEFJO4c/c1vL5hhV12TlItzrc+uRMDPE8RJVJERTKLdmoQ8rRv1OARgYyvKM4rZtinensBdfqavD5rY4awy0bQUgQMOizgHjgT3ETjdoFxCKWzSr8/Z7D/CFzcV7zbVPtUGvRMe1BDN7D55JuQ1YWf/7WpNU2VFVEPJjt+jsTF7ysm0gNNZzz5DGLUkWb0meWrkuRRDcanW/hoP2k18ENekciKKW5n70Ut7AWeHq0IoW0GVFCLKC4YfupKbo8XZaUXE5uGAOlw9E2cd2hT1YFj2pyqJ+KPht29y4/inORgzvnaHDBq0EzQ59XSMoebexWLBQeclOCBEjyVUdX0QX9kqjC2OTr3Sol26eAFYixRWvst/A4uahtJHPSUZdHyfS6rrsVe/pc5MkevdngPvPvd/ldBd3mR9YqSMRdwdpxE96QKYZcmVn9rsZ+wfv7Op6BUZ1KPY/h+Ppejpqt62C11OOM6URrM7PTluBMqrjAyqdF5s5nRDJ2avnnLjv2NVOVN4RS9UqB7+7ehkmv7i/YOTBM7G639sV3AwtUJZVA6769IW/xENrjITH6jOs3cdLk9exvAL9VsNCFoRY7cm+XYEvvEktJqcb7Bbcqr+flGv4IOtqFDneODDWYcw1c+LbYhkmca++BuvXCSnsBTdOkuUmjf0hrUgGb1JIGEwB4y0OqEYKOv5j54bB7HkCq6YVo4GEOLFNOu+b41c5Z2fAWoi6QO4+pjWhPSXQ8QzvrrcE6bWOsRdy92gfh/HmmD+U8jjmS8Cldvr38/QKoctD2emjI6VFDuC3bRokar/Is6t9+3IiK3LDfenfOAJqP++bUWXnrqkEIl6KfJ/FbtKbuNkLZPLg3KhSAPfftJGswRZJNN3Rfqi5TxC1E/adHer4Zr5aB0ODpKGa/s9MHpn5VEOuqcaSIey2CZ03wK+j1mloinAjgP8IGpQ5xG0lne2FJ/AEXc81PToPuLgBR6yZ32iiMC/Qm3XpBBXMFaMu9MTZrUzHLUEZz3gVNjf3U/e7M9qOzHmo3j5hlgPdKVM2bjRvwyzw92bcIzFqcFbFh+v55vQ0QewwfOt2Y8ec8yL+9ZRUszqlxsVeHyDtQqFRWZNL43KZDvBlxyw6D94VPsHRYOlO00c3WoqfLkZKeiwOLFm4zXY3xAsaTXF782a0GZi0ufsmAaZp/yu9mQQvetv86wcHgRE5XJsaDYP+CoNbY9L8HGlk6M5IkMGV9PPO202tLvTozQKG0IDW8MHx4KwEdnK0zpgAi3kuScCXTA6GqXgbQr9R3XtaW1Dg/74ULtL+2GPemow1TgLZOmtG70ZwPGifouDsE2WGak5ifldkkVk528Je5++CFWSdc0hpt7oeUVP9+ImJDOOdq6uxcVgEdeTlciBUHD1eEznNzz6v64gTgzdvgJZ3kuJM9SwE3czZ22gyT1C0pRK6XA727WtvJesc2g8gVt+aNtWT+nyQ2ovbMkyn2QXejZYE0KrFwmDtJmaVOLPxtUbRu0q5LX1dYXSPQDjMERfAxztVMuAmmowJ+3n1x8u2LESPN4axjjnP1e3GpeiaQTKRr74c+JYHV4qAeuOecox18dmDHlLDcU9MN+itM+BLxiwpAxyi0FbNcJF+S0G4a5/ICZcHCAvPj+JIYpHWGOrAohcqGqlNWvgC9mQIEdsEZMo6zS6AHS3oDoO0lcTlIUf+ztV1qtE2Z4kVxfuCN/dzVaGpsHkaQa+UYpUuM8iG3d9yWANPIdng+dSCoP1D7sXhqHUjSUen4nZrfTvB7rGMDCXjP1QbdmOHHHEfoH4IIqcOHcS6dOza/co34hbacAFw8BY/jm6dSJXfDCW+gis+lM8hXCsr6EGlmvWHLMkprBkbWr0U4vHwBazmnMAUO97SalQ/1k0xFhqUJNYn8I43JMGL9DNtth++0NucBFLrA7oCNtiY5xwyIoUAst9JlJZBcodRSp2Ot2gmS68yUKaDd5Uu82XplppZA3pQWP7a7+tLuBkkfXYJn88q8OlGiNIlG1EsnFJ2jSCbuY0Hsxh2DasVa0pTWb9OX9UCMGu8tCwA4JTvXr8/PUhMvHlGVjdmZVK5lAcabyLy8F+6liRQIsYFQnJxL8thSJ7KnJo3aQ7VVYxD4r36h63sRXgH7O00LDhlsKMJBvB2lXCmU0YT1SRymSRkqj0uagZ1IccwV3zCcxNix25QFrdV5ZPs/OkE1mFHzj47fzs0BzTvDZNVBqAWJPktHKAD90O9qig1h7awepntoVmSiqgk7aCKCvuXZ9ccQdzxu2x2wn1MIW/tgLOQsZdfcr0ZZUaWNSKISVrABx1lQiyovTcOm4PC1efGVB4m8LuIlsRxIGkAk+RHvzPCcoPSYKyOhDzml+QrVOXpOfYOop+PL8OPsCSnChdAP0KCskd7DpGRZRa4r7rf7khxPX/SV+JTGfgU/truUawADuFytOJH7O+vfRIjMrvgIDPa0YONJqyV0J5qxM/aZoImH7bh1qNnJuyad/BQDU6SqRNe+OVQyWOHYCl7w6hTtJR6xuNb0QPD78lLsvwZHMlLxSJDm7xbPemH9caqTLaitRwHh9N3L7adr2/oP1EUQQoxycCI2+OTmnA73VLkJcmDLbv4bxaUf/+6tyyOt8lMn+T7/E4B4VkOUySfcdxeAmPeosT0SRS6d+UIzqPMPGSEqkV4ha0QiUmZ/+zRr74Ttmiv2xpOvDjGvo2m87ehN5JGj3S8nPQ5EybYT2zdcO4j1Ba4Ltf3Q+V3H22t3/AFBLAwQUAAIACAAsrYxG5TYxQ18AAABqAAAAGwAAAHVuaXZlcnNhbC91bml2ZXJzYWwucG5nLnhtbC2MWwqAIBAA/4PuIHuAbdfSCjIvk6TQixKr21fQ/M18TGeveRLJ7UdYFwOMBLbPs27bXQruFNfbGKWiDxC3gbLFkn49wxC9AV1XyJqrlmoQ3oXRRwOKFGrJzA1B8S4fUEsBAgAAFAACAAgALK2MRioNwzZRBAAACxAAAB0AAAAAAAAAAQAAAAAAAAAAAHVuaXZlcnNhbC9jb21tb25fbWVzc2FnZXMubG5nUEsBAgAAFAACAAgALK2MRiXfYoO9BAAAyxYAACcAAAAAAAAAAQAAAAAAjAQAAHVuaXZlcnNhbC9mbGFzaF9wdWJsaXNoaW5nX3NldHRpbmdzLnhtbFBLAQIAABQAAgAIACytjEZISKwfsQIAAFEKAAAhAAAAAAAAAAEAAAAAAI4JAAB1bml2ZXJzYWwvZmxhc2hfc2tpbl9zZXR0aW5ncy54bWxQSwECAAAUAAIACAAsrYxGQVh2I5EEAADcFQAAJgAAAAAAAAABAAAAAAB+DAAAdW5pdmVyc2FsL2h0bWxfcHVibGlzaGluZ19zZXR0aW5ncy54bWxQSwECAAAUAAIACAAsrYxGkkawmakBAABDBgAAHwAAAAAAAAABAAAAAABTEQAAdW5pdmVyc2FsL2h0bWxfc2tpbl9zZXR0aW5ncy5qc1BLAQIAABQAAgAIACytjEYa2uo7qgAAAB8BAAAaAAAAAAAAAAEAAAAAADkTAAB1bml2ZXJzYWwvaTE4bl9wcmVzZXRzLnhtbFBLAQIAABQAAgAIACytjEb1i9p5ZgAAAGgAAAAcAAAAAAAAAAEAAAAAABsUAAB1bml2ZXJzYWwvbG9jYWxfc2V0dGluZ3MueG1sUEsBAgAAFAACAAgAM7t/RM6CCTfsAgAAiAgAABQAAAAAAAAAAQAAAAAAuxQAAHVuaXZlcnNhbC9wbGF5ZXIueG1sUEsBAgAAFAACAAgALK2MRhe1aH2NCgAAE1oAACkAAAAAAAAAAQAAAAAA2RcAAHVuaXZlcnNhbC9za2luX2N1c3RvbWl6YXRpb25fc2V0dGluZ3MueG1sUEsBAgAAFAACAAgALK2MRjemYk9VJQAA+jIAABcAAAAAAAAAAAAAAAAArSIAAHVuaXZlcnNhbC91bml2ZXJzYWwucG5nUEsBAgAAFAACAAgALK2MRuU2MUNfAAAAagAAABsAAAAAAAAAAQAAAAAAN0gAAHVuaXZlcnNhbC91bml2ZXJzYWwucG5nLnhtbFBLBQYAAAAACwALAEkDAADPSAAAAAA="/>
  <p:tag name="ISPRING_RESOURCE_PATHS_HASH_PRESENTER" val="4b373aa23652ea81c6386466f533f81e994a569"/>
  <p:tag name="ISPRING_PLAYERS_CUSTOMIZATION_2" val="UEsDBBQAAgAIALlofFJcrbH4oQMAAO8MAAAYAAAAbm9uZS9jb21tb25fbWVzc2FnZXMubG5nrVddc5s6EH3vTP+Dhpm+3aa9b/fBIYNBydUYIwo4TvqiUUBxNAXkInDq++vvSjiu3TaDP/LCGMnaPbvn7K4YXf2oSrQSjZaqvnT+vvjsIFHnqpD14tKZZdcf/3GQbnld8FLV4tKplYOu3PfvRiWvFx1fCPj9/h1Co0poDa/aNW8/35EsLp14zDzfx2lKxiFm3iwglEVekngZoRELvTEOHdfrCqlQzZuGtwBm9GljYdhgHHr3OGGpj8GoMU0zls7imCYZDhw3exJIy6orrV0kNapVi3S3XKqmFQWSNWrhLzzPwYN8kKVs16hShTgCQjohEQP3Nr7NMglJds+mNMCOi2v+UAKMvBGiRo3ghWjO8RHRZOqFG+OB1OdbvyUB/gMrt7IQp7Ey9zIMIJNJD9xPMCwEbE6yfx3XB5Am98+yfUIyXTagNyRWvOx6kjaKHHI39vwJyyjz4piNZ1n2E/eY59+GTvs0yhIastiLcMgifJc5rnkedy5O8K3jmufguVmS4Ai0GUKuGUmtUH06jUNshXqvOvTEVwK1Cq2keLayFHUrG+C2BCLMRq5goe4GqQ3o1IO0JzjNEuIbSh03VU2z/qtXe9c+qQbcaVT08imsT8OD2V82QoPrng1lKgTqplAVl/XFkGuIEcox9tJ0TpPAiL8FPXK05Fo/q6bYi2/X0ZBhEvkUUuhnO8ZNdW8NA0YJ3atpRN4OGwOUns3MhpE5iQI6Z5kVgiGj6nQLCa+WpWiFRStNKDy3WXkQjwqYKQVf9VkD75amwQRNoUa8G8zG9A40AKKjx5ygE8elk2NO3OMUAsLp0JnIuyU3ffmDOl+k8yLNnBsllOtNpzTMraTqNKwYNkFANnp9cZybFH+ZgWKIF75SAb3Vlza9kCvocUC2aAYdQVH6OCDRDfsyI1/ZtUdC24F+pZmv7UjgxYrXuQBic95pgdawV8jC7hmJWf/fO/kf4u2mID9sajkK8N2HY/Hslf8r6uNtK6plO+TaJGwD/xQUppxehXBI6Kf5307sN2FmZ8afzc/eXeIYjgZBnJmpw9l6UyRWKQd3SSuU09vjzszaa2MZyUK47kRgcLG9y5WyknCTOMDmbIpNRlNoNn3z2YtkrrqysMIq5TfbgGAwdZX4fRo+NqqyqyXXL4ntG+DVOSj64JLeaXzEVNxq42B+dqRxOkvpbGwxp4xeX8NEenwcOpERiP1NLiS8L7ZKVbD0C9Ltm7afJqNPO18q/wNQSwMEFAACAAgAuWh8UhUeYBujAAAAfwEAACkAAABub25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uWh8Uh9UimowAwAAxw4AACIAAABub25lL2ZsYXNoX3B1Ymxpc2hpbmdfc2V0dGluZ3MueG1s5ZfdT9swEMDf+1dYmXhcA9omTSgtYv2Qqo2CSGHwhNzYbU44duaPduWv3zluS9nKFr4ktj1UTey7353vzuc4OfheCDLj2oCSrWivuRsRLjPFQE5b0dmo//ZjRIylklGhJG9FUkXkoN1ISjcWYPKUW4uihiBGmv3StqLc2nI/jufzeRNMqf2sEs4i3zQzVcSl5oZLy3VcCrrAP7souYmWhBoA/BVKLtXajQYhSSAdKeYEJ8Ba0RCd7Qtq8igOEmOaXU+1cpJ1lFCa6Om4Fb3p9Lp73XcrmUDpQsGlD4dp46AftvuUMfAOUJHCDSc5h2mOnmKw5sBs7p9iL53EvzIqclgz9YyOwsVLu4TjhHI640tjOEKtpVmO+ta0J1QYnsSbQysx8CGkmYUZenarHvydOCFSV5ZK27bVDhE/Da4o8T2YZKI2jC3fyVgJjG3lFJZJMeZsSAseop1eg+yj0F5EJrQAsWhFxyWXJKUSkwuWCsjWusaNjQVbJbW/lD7UQAU5k4DVx8lRGt1aD4vKcqoN3/RqNWN8ZLP2V+UEIwvliIBrTqwiGF1X4FPOyWYKyESrohrFErHECECLM+Bzzg6qUC2B9xm6RBOFQ00sxVJwGyx8c3BDxnyiNHI5nWHh4jiYwG8+CFxSY26hdOXjTvpl0O1dDYbd3sWOXyBlMyqzB8KxnHhR2hfh0wWRyq70MBwZdYZXSWHAqrk6a2s+Pg3risY8P1M27vANFE7Q58SvA7KBfsGUv4yVhyT+jx7UNpvTWbXR/eat0LjFAVMSmDiRYUsCueyANYAZlURJsSA0w6ZsfNuYgXIGR0KDCGjzeA+DPpZp9TaFGTZJpRnXv0eyhcRGmfWVLnwyGfHnXyvqdkYYs1Hv9LAzGpwPRpdXo97FKJxGa/V4a/dMYt/Ut/d4f2i8xhZ/cto7rxP5IQahVoZ6aS3ccR2p4891pE7DmXSycR7VcgF7zDTsGewyAgrAInhFFfOUr4JQbc9cMX/NhvkHVv/6Pglrrz/tHQ0+HX/p/u+74KlxCG+rO1N8516TxFsvQH6mAAkFXqv8obi+NbU/vN9N4u1TjQbS7l4+240fUEsDBBQAAgAIALlofFJxV5SdFQEAANECAAAcAAAAbm9uZS9mbGFzaF9za2luX3NldHRpbmdzLnhtbI2S0U6DMBSG730KgveQTY2asCZu6I3RLNle4AAH0gx6SHsg4e2thQ1UiOtV+///19OeNjInqbwWtZGkNv7KFzeeF6VUkj4gs1SF+VbOmiezjZ80zKSClBSj4kCRrqD0xe2bG1Hokv9RZGtey+SQ4ljmYf20ja9Chhr328d497wE1FBgkEB6KjQ1KrP53Wu8iu8m+WE6bUhkfnYHGqYDg2bBusEoHNe9b6DFFyUrYNtnazCaITnn9ExJVO81GtsuZ4ocSmOJP/p4hH0J3WUzcwZmnCXkKCsU6znEOT2moJWFU49djSLXaIv8EvskKkhKfMcuIdDZ5yUy3H3R7ml7x6bCD8pQ1JqqmqNwIrmHGZ/Bzu1XFl9QSwMEFAACAAgAuWh8UtebcJYrAwAAbw4AACEAAABub25lL2h0bWxfcHVibGlzaGluZ19zZXR0aW5ncy54bWzdV01PGzEQvedXWFtxbLaolwolQTQfalRIEBsonJCzdrIjvPbWH0nDr+94nYRAA10oEaiHKNnxzJvxm/FztnH4KxdkxrUBJZvRfv1TRLhMFQM5bUbno97HLxExlkpGhZK8GUkVkcNWrVG4sQCTJdxadDUEYaQ5KGwzyqwtDuJ4Pp/XwRTaryrhLOKbeqryuNDccGm5jgtBF/hlFwU30RKhAgB+ciWXYa1ajZBGQDpRzAlOgDWjARb7zeYiioPDmKY3U62cZG0llCZ6Om5GH9rdzn7n88ongHQg59KzYVpo9GZ7QBkDn5+KBG45yThMMywUuZoDs5n/FXvvRvwnRokctkw9Rlvh3qVdguOCcjrly2RoodbSNMN4a1oTKgxvxJumlRt4BmlqYYaV3YWHeidOiMQVhdK2ZbVDiAfGFUr8CExjojaSLZ/JWAmktiwKpyQfczagOc7EaU9GZEJzEItmNCy4JAmV2FGwVEC6jjBubCzYspO9pfeRBirIuQQcOU5OkuguZ9hKmlFt+GYtqxXj+UxbP5QTjCyUIwJuOLGKIKcux18ZJ5vEk4lWeWkV1FhiBGDGGfA5Z4clQUvAxxJdYYrcYSTOXyG4DRl+OrglYz5RGnE5neG0oh1MwK8/C7igxtyB0lWNe8lxv9O97g863cs9v0HKZlSmzwTHIeJ5YXeCTxdEKruKQzpS6gwvm8KAlWtV9lZ/eRvWc4x9fqVu3MM3kDtBXxN+TcgG9A5bvpssz2n8XyuonDajs/Kg+8NbQuMRB2xJwMSFFNUK5FL3KgCmVBIlxYLQFKXYeNmYgXIGLUEgArR5eYUhHse0fJrCDEVSacb105BsIVEo057SuW8mI/7Sa0ad9gg5G3XPjtqj/kV/dHU96l6Owh20Do+3qmcj9lK+Xdn9VfFQ2Mdvp+ynZ92LKoQPcO+VGtNNKsENq3gNv1fxOgtX0enGNVSpBJSWaTgqKC4CcsDev6NB2foXAJ6clDBbrzwo7+B4/Pe73tprs00WSMJz8EG71ofKBCTdk/7X4XFnp0xANSredhT+lYnwtHoliu+9tjTire83NbTff0ls1X4DUEsDBBQAAgAIALlofFKOc/b6agAAAOUAAAAaAAAAbm9uZS9odG1sX3NraW5fc2V0dGluZ3MuanOr5lIAAqUcJQUrhWowG8xPKi0pyc/TS87PK0nNK9HLyy/KTQSrUVJ2AwMlHZyK88tSiwgoTUtMTkUx1NTIwskFp0qEiSZO5i7OlsjqChLTU/WSEpOz04vyS/NSIMqcXV0MXYyVwKpquWoBUEsDBBQAAgAIALlofFK8fTX3SgAAAEkAAAAXAAAAbm9uZS9sb2NhbF9zZXR0aW5ncy54bWyzsa/IzVEoSy0qzszPs1Uy1DNQUkjNS85PycxLt1UKDXHTtVBSKC5JzEtJzMnPS7VVystXUrC347LJyU9OzAlOLSkBKizWt+MCAFBLAwQUAAIACAC8aHxSnF4yCBQGAAA3FwAAJgAAAHVuaXZlcnNhbC1uby12aWRlby9jb21tb25fbWVzc2FnZXMubG5nrVjbbuM2EH0vsP9AGAjQAtvsboFdFEXiBS0xsRBZ9Ep0vGlRCIxE20Qk0dXFifvUr+mH9Us6pGTH3gskJXmwYVGeM0PynJkhzz4+pAnaiLyQKjsfvDt9O0Aii1Qss+X5YMYufv51gIqSZzFPVCbOB5kaoI/DVz+cJTxbVnwp4PerHxA6S0VRwGMx1E+Pz0jG54PpKMSWRYLAGbkkxDPboaGHfR8zh3qhi0fEHQxxFUuFMp7nvIRgzt40CO2AUxffED8MLAKgGpqyMJhNp9RnxB4M2UqgQqZVYnCRLFCmSlRU67XKSxEjmaES/sKjCDzIW5nIcotSFYseIQRXjheCezO/ZthxHXYTTqhNBkOS8dsEwohyITKUCx6L/Dk+POpPsNuA27J4IfSpTwLiMVjM6ZgyOhhOc1GIrAS49UqVqg+e69gQZ0gvQovOPDYYBomMBTr5NCOB2XdvNhkR/wSpBTphlMF0dq+Ckx6OrsHPN+h0Dc6eRqc5hgWYYP+qXhPLJzBgh3OHjQdDC1ZXk+Zeliskg3UOQkFiw5OqZlcjpTZ3I2xdhYyGeDoNRzPGHuMe8eiuzdqikyn2bkKXXtJw5FxCWCpd82yLXLVUP/7y4cPDu/cffuoFEwCf3GMgZJDev+0A5DGfuiGgETf0yGfYbf3dz47OmOt4wOfmRz9roO418BW+W+1mvg8kbxjqBCZf6LVwickXN6pCK74RqFRoI8W9yQ4gApmDxAyH4UWkYCCrWhVm0wkGEoGumO9YmqAgBJXn29d10qnKlcrBXYHiWsWx8alZpd+va/3V3FI6UUH6ilXKZXba7nruuRTbhmQTYDe+hMVl+0kB0hG8ofRGy+Y1uLjPEsVjtICUgiQNEF+vExk1KbTh/TTh29YofDx3vEsgO3UDSF/2bkQnxRjZOdeT7Yni44D4AJDzQuRPsA0N1405wknSD2HsXI5d+DAdwlguVwl8yr5xTAkwYSpaM0WTjnEQzKlv60XT2ZijNS+Ke5XHRyw93M82YMezKAjBYgfgulTugYEfElqBPBdR2Q4GUWLD70ZXMFUgYMhMMtCSSquiBNmk60SUwkQr9VR4ZCh1KxYK9JUIvqm5D96N2Fpp7uKZZ43DEdunUJdXWbTqaAfi/KY+DtVQAU0OOd8aU4MWjuhnyC6QDGkfC3oFOfCqj8UNCWCRSdBm4+Fr57Iuk5D3dklpl/QirnNMsm1aIc2mjVRVASN6SSA1mR0pTvu5CQjUdY852P1Obq1Rd33YUm6giQECirzVEaR7i9haVJ9mzu/hBXZcU6m/pB7fmp6PxxueRQLIFnG9p1t4F8vYvNO0N/7/quTfiJdNqj9pqoRnk88nfeM5KizfUQQvS5GuyzbXesGa8J8ShZb4d0PoMvWn+d+35C+yMwdN/LP35+iw0GePWoN45kp1362XjqTp/Ak0LLo4Qo+RdLcaa7cjh+qK2H7ueLRzvIujY4aTLVR3a482AJ5CT8UIxrDGJvIAWp0UqlB3W3P2OAzfnDq628/JKHAYVJ25uC1k2erZ6LlzfTVyfnphPehZj4oNc5gLIXsAuNwfqROZQvxxB8zZhOxWoC4RRzOZqyqJjfwTeWfKBKxtlYqvu+FFrlIzmvBiR/+6TH18ThT15Pza6bRHP7VXcOf9ORDw03cpINiHNsbCnqV7H0urPeloBPLRS+GyYNc6gY5SXkYrKMcLVWVxR6D6CGaTCwxgzZwDwfP2LqwB+CKMehQ1o7/1AtEdHSRRsgf7w1OlKP7sDaKnsceoLy9K8VC2A81GhkVBSC8uoJNbLNosGB4dh2weulg1R+WdXceTM3OA/S9yJOV1UUxVCkOn7X6Zvq4zZMGMYWs8Af0FRm6qyqHp7IOwo5tFZz4c6RrlWgAEDQSTZSIQeeBab31Q9cUPZGZzSBsMJzy/g7TOlEp6xWY2UMup7DenxzuQqkxk1ivy5xVVPWHmTENs2+ZCCFYSzvt3dQ8Rw4Ezam6GErXsDGaNsQdV4ws8EcuyL6BPyP7CR19qmAsEV3F9Uf3fP/+22deXhE1OhrRXPz8mvc3XdXv/VJgr7rM3Bzfe/wNQSwMEFAACAAgAvGh8UhUeYBujAAAAfwEAADcAAAB1bml2ZXJzYWwtbm8tdmlkZW8vcGxheWJhY2tfYW5kX25hdmlnYXRpb25fc2V0dGluZ3MueG1sdZBBCoMwEEX3nsIbCF2HQNelRagXGHGUQJIJmVHw9k1EbWnTZd77P8OMYhQxfmJd1bWCWegpEEVLnFE173e2DAtevXEghnzCgrznSiY3LFFoIzJ62ZQewXLK//BjeGthPT/iI14w5UJnHOpLqbCZXPKwmGlj3RpQjxHTgC+Yc+iht3jDtSeIw+MM7Bv/1bmbNpsd3mlAHSK5IKr5QFW613H0F1BLAwQUAAIACAC8aHxSSzOGii8FAABoHQAAMAAAAHVuaXZlcnNhbC1uby12aWRlby9mbGFzaF9wdWJsaXNoaW5nX3NldHRpbmdzLnhtbOVZ23LbNhB991dg2MljLDuxm8QjyaNI1FgT3SrSSTydjgciVyJqEGABUI7y1K/ph/VLuhAtWvIVSiJPmjx4ZIJ7zi72hiVZPf6UcjIDpZkUNW9/d88jICIZMzGteadh+/lrj2hDRUy5FFDzhPTIcX2nmuVjznQSgDEoqgnSCH2UmZqXGJMdVSqXl5e7TGfK3pU8N8ivdyOZVjIFGoQBVck4neOPmWegvSsGBwL8S6W4gtV3dgipFkw9GeccCIvRcsHspihvc6oTr1KIjWl0MVUyF3FTcqmImo5r3i9Nv7XfermUKahaLAVhfaLruGiXzRGNY2atoDxgn4EkwKYJmru/d+CRSxabpOa93HtheVC+cptnwV5snlqepkQvCHOlIAVDY2pocVloVDABheEAXTcqByRdW1uRNPDJlAvFUjwXNGVRiHeI9VXNa4XnI7/tj/x+0z8/HXULU50RYSfs+k6YoNtp+ef9QegH5ydhr7sxKPQ/hhuANrXMmX448gO/H/qj87edwYYId6OuMX6v0eluiPngvw064aaa+o3eppDhyaDvhjk5G/qjbqf/7jwcDLphZ3iNWuTwSrZWK+uJX8UCkblaTW+T5OlYUMax2dzIcQ0G2xWnagqhbDOsxgnlGjzyZwbT33LKmZnbCsWudgGQNXQGkRnZ6qt5tqK8a7qCEA3Dkixr+/BNWdqvXq9tvVJov97WnVZWy2Y3TKSRT2z9/t5haf6bg4fNv8fQKjWGRgk2MbPsQasrSylmkTQybIYdEm5sc5JzHuRZJpW5bmOri6UR99BUJ1KsRd5ek7HkcekxSMcQ92kKK60/uGCijZL7HplgjnL05SADQQIq8LhhBv0blQQ6H2vDzOKYaV9JNxSjnCAfnodAesEtf0cJVXotKcvQ2hYf1X/vSwP6j8LdxdK9ogFnqMWWhpO8L2LSUvQSj0cX8SEIF7ETzBxusweUkxGK6g0kSYNzJ+EU68hF8AOMNTPgJCpzHpO5zAlnF+hnSTDj8xT/S4CsHstkomS6WMXRwRC9CMuMwSXExy6KzlBFmiMS55SMgyk0/JWzz2QME6mQF+gMw4brTBf8uxsRZ1Tra1K6tPFZcbh1+i3/4zO7QRrPKA4Km5FjeUOama3w0zkR0ixx6I6I5pgVNigxixf3XPa2++VhKDsMxvkbRWONX7M05/Rb0pcOWaHeYsi3o2WTwD9qgbPahM4WhW6Ld0GNJc4wJAUn3ojwdGAiB1fCiAoiBZ8TGuGAom3bmDGZa1wpGkRBrb/cwgKPabq4muJJhhpVDMqJcm//xcuDw19fvX5ztFv59+9/nj8IuhrdhpxadcXs1nxw4HdG3ni4eAR3zxDvhroxyj8Cunegd8ZtauYDw70z8o4R3xl7c9B3Bt4a9x9BPjD038K2pUpt14lvxfPu5z8HeMca3WiGnfed8OwOgkUp3B7YqhU7TN49Wy5m7O91tAz8xqh5QjBcp90wOHJpD32JndhECTaYiX0J4oIZnIYYU9+J3obOaRYd+e+dCDGITp3UTW1/4LThdy5So2J2HK7MjU4m4CwwLc42nAY4S3F4jZ+ss39Nn3Wqy2/corfWuv4f7eerH22L/rWl9gNURcnWUvfnOCC2GaAf2O3f9zufH/nFzGj5ctZFuEfVBSgSSsmd5IfLV5CkIybSBREAkBQfst0cGMOTtqv1xA/8XuftoNv6CY6G79SDxVX52WHtO0P5/nv9w5y9kzLBUnSrfTAvv+bVDw/2qpW7b+3sINv619H6zn9QSwMEFAACAAgAvGh8Ug57xyBlAwAAlwwAACoAAAB1bml2ZXJzYWwtbm8tdmlkZW8vZmxhc2hfc2tpbl9zZXR0aW5ncy54bWyVV9tO4zAQfecrqu47XQq7BSlU6g0JbRfQ0u2720xbq44d2U7Z/v2OL0mcNiGFCAnPnGPP5XgsIrWnvHMAqajgj91+d3jV6UTrTErgegFJyoiGDo0fu09/5/Nuz7kFE/IdtKZ8q4wlt1ngKtNa8Ou14Br3uOZCJoR1h9+e7E/Us8g2lsCQLuVsyBrKY37078fTiyj+jLvxYDp5aCKsRZISfpyLrbhekfV+K0XGYxParfmaaLtjCpJRvm+NiFGlnzUklZhmN7P+rH8ZJZWgFJiQHqaj/uhnK4uRFbAi+8Hd/d3oQk551OeNOaEdqKLa0gb9we3gromWki1UizyZTW+mt814jrtXu/JpXI6g4Z9uzRyFfwT5pc1FmqVf0UgqxdYU9IQzMF8rhwkS4/VDwvTBfK0Ek5A5qFWQitEY2yBk7KT43XxN4KZa+j/DIRGZuy0FezNNOJkeRiErBkMtM4h6+cr51E58vGYaLxMMN4QpBISmEvSGGb6RTOXbVG0l7g98UB4HIG8oEUvBsgQmLt4AWLWX+MlkbOdKGF9hCwKUcPDGIMLSWCJfsKxnyMBYIt9Nt145O57BTz2Ok+thTHwzP68+eoETXOb1yle515w0N7dcBUd7Q45JRAxDK6sFTcB0LepZmwupdxZTxMmBbonGN+m3wa2ONhkV9U4cXmn1uoo01Qzq5LYWmVQYDLqXPlvfuRqPo7iHQ430HDY6R1eNZVPMaxFqwa7ble63K+rm1h2Nb8ljNyFyD3IhBFPdjufh/cNt3Kt8zjDTGt9SkM98Iy7kcKEh3N8m0QQW7gpeCidak/UuwZCaMigq6hpb37/IH1vXWJ4lK5Az1AOFXJBVm8Pt6HbH8FcvKXxAXCU0OB1T73A7Tmih98DgBQBErnf5bXAL50kypimDA+QzJTDYhJsyixSqvy5fI66qJAPLRXr0I6gUSoirOmoIS4yrnuE87ZrXZKVsZpWJkg/3cqRUxn0+JY1YwwFp115JlY3RX1dB7FWlnCTT4l0Tqf2m5drnTg4w4jSxAwgdwfE1HsdhQqS+KtaZV+vMXoZgHq1iM5UTajxNFDNmh/06ivWcztgFXs/hRgKE89Uar4IX4BccV4LI+KWAVJ6EGrdjY474aNpxjYM+SXXUC0yuOUUb8G/8h2T4H1BLAwQUAAIACAC8aHxS+uc3TioFAADyHAAALwAAAHVuaXZlcnNhbC1uby12aWRlby9odG1sX3B1Ymxpc2hpbmdfc2V0dGluZ3MueG1s3VndUts4FL7nKTTe6WUJ9GfbMglMmpjB0/xtbNoyOzuMYp/EWmTJK8mh6dU+zT7YPskexcQkEEDpEjrtBRMsn+/T0fm3XT/6knEyBaWZFA1vf3fPIyBimTAxaXin0fHztx7RhoqEcimg4QnpkaPDnXpejDjTaQjGoKgmSCP0QW4aXmpMflCrXV5e7jKdK3tX8sIgv96NZVbLFWgQBlQt53SGP2aWg/auGBwI8C+T4gp2uLNDSL1k6sqk4EBYgpoLZg9F+YnJuFcrpUY0vpgoWYikJblURE1GDe+Xlt/eb79cyJRMbZaBsCbRh7hol80BTRJmlaA8ZF+BpMAmKWq7v/fKI5csMWnDe7n3wvKgfO02z5y9PDu1PC2JRhDmaoMMDE2ooeVluaOCMSj0BuhDowpA0pW1JUkDX0y1UC4lM0EzFkd4h1hTNbx2dD70j/2h32v556fDTqmqMyIKoo7vhAk7Qds/7/UjPzw/ibqdjUGR/znaALSpZs70g6Ef+r3IH56/D/obItyVusb43WbQ2RDzyX8fBtGmO/Wa3U0hg5N+zw1zcjbwh52g9+E86vc7UTC4Rs1jeCla67XVwK9jgshCLYe3SYtsJCjjWGtuxLgGg9WKUzWBSB4zzMYx5Ro88mcOk98KypmZ2QzFonYBkDd1DrEZ2uxreDajvGu6khAVw5Sscvv1uyq137xdOXqt3P36WGu1rFe1bpBKI59Y+/2915X6717dr/4ditapMTROsYiZRQ1aXllIMYuksWFTrJBw45jjgvOwyHOpzHUZW16slLiDpj6WYsXz9pqMJE8qi0E2gqRHM4y/wbHwyBiDkqPx+jkIElKB7YUZNGhcIXQx0oaZeVs5vpJuKkY5wdaB/Q9IN7xl4DilSq9EYeVLW9Pjw9970oD+o7RvuXSnaMgZ7mJzwUneFwlpK3qJ7dBFfADCRewEQ4XbcAHlpISiegNJ0uTcSTjDxHER/AQjzQw4icqCJ2QmC8LZBdpZEgzxIsP/UiDLfZiMlczmq5xqQ/TcLVMGl5AcuWx0hltkBSJxLsk5mHKHvwr2lYxgLBXyAp2i23Cd6ZJ/dyPinGp9TUoXOj4ru1nQa/ufn9kD0mRKcTLYjBzzGbLcbIWfzoiQZoFDc8S0wKiwTklYMr/ncrbdb3dDVVLQz4/kjRV+zbKC08ekrwyyRL1Fl29nl00c/6AGztumdDpPdJu8c2pMcYYuKTnxRoyNg4kCXAljKogUfEZojBOJtmVjymShcaUsECW1/nYNSzyG6fxqgg8tuKNKQDlR7u2/ePnq9a9v3r472K39+/c/z+8FXc1qA07tduWw1rp3wndG3niaeAB3x9Tuhroxuz8AunOCd8ZtquY907wzcs1M74y9Odk7A2/N9w8g75nyb2GPpcps1Ulu+XP9A58DPLBKN1tR8DGIztYQzFPh9sBWr9npcf0wOR+qb8ySo+83TIZ+c9g6Ieig004UHrgUhJ7E2mviFEvK2L7ncMH0TyP0ou9Eb53lNH0O/Y9OhOg2p9rptm2v73TgDy5Sw3JaHCxNik4qYPeflN0M+z9nGY6ryZPV8v9TWZ0y8ZGL8taK1Y9RcNY+vbJ7K05Zo7ZUcICqON1asP7ATeD7+eQntvTa6NfrGi4JIWMW9ESd92d+1zJcvGB1Ee5SdQGKRFJyJ/nB4jUiCcRYuiBCAJLhc7ObARN40uq0GvSh3w3e9zvtrUY/cwv/H6LkPK75yqvqu8HKh4LqBfbql7UdXF/9Tnm48x9QSwMEFAACAAgAvGh8UuxMWVK2AQAAegYAACgAAAB1bml2ZXJzYWwtbm8tdmlkZW8vaHRtbF9za2luX3NldHRpbmdzLmpzjZRRT4MwEMff9ykWfDWLMpTNtzkwWeKDiXszPhR2Y2Sl17QdOo3fXco2LXDo6Av98+v/eld6n4Nh9XipN7wbftbv9fypOa81sJpRO7hs6rxHL6zuaZ6vYJkXwHMBXgspT0t/5K9fgjL2RG2a7J+trXb8PLRf1oxrF5eEhSI0TWglob0R2jsV+KOR2TGrQ0ZOmZOdMShGKQoDwowEqoLVjHfxUD9ugi0YS1D/oGuWQsP0xp/cR73kr2NwH0bzqculWEgm9o+Y4Shh6TZTuBOrY/yxHS692UtQ1YFv+8LyXJuFgaIdOL6O/djvJ6UCreEYdxrN/NktCXOWAHcTCoNJMPsDbRh3C9qiy1zn5kSHfjgOA5eWLINOleZxdB2Nm5iovDrV7AQ/cAbeTV8ykrM9qHOsUO7kGQcoFWa2Il00tINEObJVLrIDF03tIDm7WWvb92/UHWOUoFr9/BVXdrhMpxiNa4ata7Yhbm3R11zO6AyGvNy6FfWR6gucEqm4SGiSWlySmzHtTmPnL1XaTG1BLRF51TztoYCumgmohVijFZgxLN0UlVal8+o2CnLn6dk5trY5+PoGUEsDBBQAAgAIALxofFK45zzyXgAAAGMAAAAlAAAAdW5pdmVyc2FsLW5vLXZpZGVvL2xvY2FsX3NldHRpbmdzLnhtbA3KvQ5AQAwA4N1TNN39bQbHZrTgARoakfRacUd4e7d9w9f2rxd4+AqHqcO6qBBYV9sO3R0u85A3CCGSbiSm7FANoe+yVmwlmTjGFAOcQh9fM/uEyCP5NIdbBMsu+wFQSwECAAAUAAIACAC5aHxSXK2x+KEDAADvDAAAGAAAAAAAAAABAAAAAAAAAAAAbm9uZS9jb21tb25fbWVzc2FnZXMubG5nUEsBAgAAFAACAAgAuWh8UhUeYBujAAAAfwEAACkAAAAAAAAAAQAAAAAA1wMAAG5vbmUvcGxheWJhY2tfYW5kX25hdmlnYXRpb25fc2V0dGluZ3MueG1sUEsBAgAAFAACAAgAuWh8Uh9UimowAwAAxw4AACIAAAAAAAAAAQAAAAAAwQQAAG5vbmUvZmxhc2hfcHVibGlzaGluZ19zZXR0aW5ncy54bWxQSwECAAAUAAIACAC5aHxScVeUnRUBAADRAgAAHAAAAAAAAAABAAAAAAAxCAAAbm9uZS9mbGFzaF9za2luX3NldHRpbmdzLnhtbFBLAQIAABQAAgAIALlofFLXm3CWKwMAAG8OAAAhAAAAAAAAAAEAAAAAAIAJAABub25lL2h0bWxfcHVibGlzaGluZ19zZXR0aW5ncy54bWxQSwECAAAUAAIACAC5aHxSjnP2+moAAADlAAAAGgAAAAAAAAABAAAAAADqDAAAbm9uZS9odG1sX3NraW5fc2V0dGluZ3MuanNQSwECAAAUAAIACAC5aHxSvH0190oAAABJAAAAFwAAAAAAAAABAAAAAACMDQAAbm9uZS9sb2NhbF9zZXR0aW5ncy54bWxQSwECAAAUAAIACAC8aHxSnF4yCBQGAAA3FwAAJgAAAAAAAAABAAAAAAALDgAAdW5pdmVyc2FsLW5vLXZpZGVvL2NvbW1vbl9tZXNzYWdlcy5sbmdQSwECAAAUAAIACAC8aHxSFR5gG6MAAAB/AQAANwAAAAAAAAABAAAAAABjFAAAdW5pdmVyc2FsLW5vLXZpZGVvL3BsYXliYWNrX2FuZF9uYXZpZ2F0aW9uX3NldHRpbmdzLnhtbFBLAQIAABQAAgAIALxofFJLM4aKLwUAAGgdAAAwAAAAAAAAAAEAAAAAAFsVAAB1bml2ZXJzYWwtbm8tdmlkZW8vZmxhc2hfcHVibGlzaGluZ19zZXR0aW5ncy54bWxQSwECAAAUAAIACAC8aHxSDnvHIGUDAACXDAAAKgAAAAAAAAABAAAAAADYGgAAdW5pdmVyc2FsLW5vLXZpZGVvL2ZsYXNoX3NraW5fc2V0dGluZ3MueG1sUEsBAgAAFAACAAgAvGh8UvrnN04qBQAA8hwAAC8AAAAAAAAAAQAAAAAAhR4AAHVuaXZlcnNhbC1uby12aWRlby9odG1sX3B1Ymxpc2hpbmdfc2V0dGluZ3MueG1sUEsBAgAAFAACAAgAvGh8UuxMWVK2AQAAegYAACgAAAAAAAAAAQAAAAAA/CMAAHVuaXZlcnNhbC1uby12aWRlby9odG1sX3NraW5fc2V0dGluZ3MuanNQSwECAAAUAAIACAC8aHxSuOc88l4AAABjAAAAJQAAAAAAAAABAAAAAAD4JQAAdW5pdmVyc2FsLW5vLXZpZGVvL2xvY2FsX3NldHRpbmdzLnhtbFBLBQYAAAAADgAOAIgEAACZJgAAAAA="/>
  <p:tag name="ISPRING_LMS_API_VERSION" val="SCORM 2004 (2nd edition)"/>
  <p:tag name="ISPRING_ULTRA_SCORM_COURCE_TITLE" val="Lesson 4 The Quadratic Formula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ʾ\&quot;{58857F64-F778-46F3-A3E4-9740F72F057B}&quot;,&quot;C:\\Users\\Danny\\OneDrive - SD41\\Website\\PC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  <p:tag name="ISPRING_CURRENT_PLAYER_ID" val="universal-no-video"/>
  <p:tag name="ISPRING_PRESENTATION_TITLE" val="Lesson 4 The Quadratic Formula"/>
  <p:tag name="ISPRING_FIRST_PUBLI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372</TotalTime>
  <Words>973</Words>
  <Application>Microsoft Office PowerPoint</Application>
  <PresentationFormat>On-screen Show (4:3)</PresentationFormat>
  <Paragraphs>197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Arial</vt:lpstr>
      <vt:lpstr>Calibri</vt:lpstr>
      <vt:lpstr>Century Schoolbook</vt:lpstr>
      <vt:lpstr>Courier New</vt:lpstr>
      <vt:lpstr>Gill Sans MT</vt:lpstr>
      <vt:lpstr>Times New Roman</vt:lpstr>
      <vt:lpstr>Verdana</vt:lpstr>
      <vt:lpstr>Wingdings</vt:lpstr>
      <vt:lpstr>Wingdings 2</vt:lpstr>
      <vt:lpstr>Solstice</vt:lpstr>
      <vt:lpstr>Office Theme</vt:lpstr>
      <vt:lpstr>Oriel</vt:lpstr>
      <vt:lpstr>Equation</vt:lpstr>
      <vt:lpstr>MathType 6.0 Equation</vt:lpstr>
      <vt:lpstr>PowerPoint Presentation</vt:lpstr>
      <vt:lpstr>i)Quadratic Func. in Standard Form: (A,B,C) </vt:lpstr>
      <vt:lpstr>Practice: Find the coefficients “a,b,c”, Y-intercept, and which way the graph opens</vt:lpstr>
      <vt:lpstr>Given each equation match it with the corresponding graph:</vt:lpstr>
      <vt:lpstr>II) Quadratic Formula:</vt:lpstr>
      <vt:lpstr>PowerPoint Presentation</vt:lpstr>
      <vt:lpstr>PowerPoint Presentation</vt:lpstr>
      <vt:lpstr>Conditions for Using QF:</vt:lpstr>
      <vt:lpstr>Ex: Solve for “x”</vt:lpstr>
      <vt:lpstr>Using the Quadratic Formula to Find the Vertex: </vt:lpstr>
      <vt:lpstr>Ex: Given the equations below, Equation of the Axis of symmetry, and coordinates of the vertex: </vt:lpstr>
      <vt:lpstr>A rock is thrown into the air.  The height of the rock is given by the formula:                                              where “h” is the height in meters and “t” is the time after the rock is thrown in seconds.</vt:lpstr>
      <vt:lpstr>A rock is thrown into the air.  The height of the rock is given by the formula:                                              where “h” is the height in meters and “t” is the time after the rock is thrown in seconds. How long will it take the rock to hit the ground?</vt:lpstr>
      <vt:lpstr>A tank is parked next to a cliff and fires a missile.  The height of the missile is given by the formula:                                      The missile is to be detonated when it is falling at 80m above the ground.  After how many seconds should the missile be detonated after it is fired?   </vt:lpstr>
      <vt:lpstr>III) Where does the QF come From?</vt:lpstr>
      <vt:lpstr>PowerPoint Presentation</vt:lpstr>
    </vt:vector>
  </TitlesOfParts>
  <Company>Young's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4 The Quadratic Formula</dc:title>
  <dc:creator>Danny Young</dc:creator>
  <cp:lastModifiedBy>Danny Young</cp:lastModifiedBy>
  <cp:revision>44</cp:revision>
  <dcterms:created xsi:type="dcterms:W3CDTF">2007-11-24T19:07:06Z</dcterms:created>
  <dcterms:modified xsi:type="dcterms:W3CDTF">2021-03-28T20:07:29Z</dcterms:modified>
</cp:coreProperties>
</file>